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276" r:id="rId4"/>
    <p:sldId id="277" r:id="rId5"/>
    <p:sldId id="279" r:id="rId6"/>
    <p:sldId id="280" r:id="rId7"/>
    <p:sldId id="298" r:id="rId8"/>
    <p:sldId id="299" r:id="rId9"/>
    <p:sldId id="281" r:id="rId10"/>
    <p:sldId id="282" r:id="rId11"/>
    <p:sldId id="285" r:id="rId12"/>
    <p:sldId id="286" r:id="rId13"/>
    <p:sldId id="287" r:id="rId14"/>
    <p:sldId id="288" r:id="rId15"/>
    <p:sldId id="300" r:id="rId16"/>
    <p:sldId id="301" r:id="rId17"/>
    <p:sldId id="302" r:id="rId18"/>
    <p:sldId id="303" r:id="rId19"/>
    <p:sldId id="304" r:id="rId20"/>
    <p:sldId id="258" r:id="rId21"/>
    <p:sldId id="257" r:id="rId22"/>
    <p:sldId id="274" r:id="rId23"/>
    <p:sldId id="259" r:id="rId24"/>
    <p:sldId id="260" r:id="rId25"/>
    <p:sldId id="261" r:id="rId26"/>
    <p:sldId id="262" r:id="rId27"/>
    <p:sldId id="263" r:id="rId28"/>
    <p:sldId id="264" r:id="rId29"/>
    <p:sldId id="265" r:id="rId30"/>
    <p:sldId id="266" r:id="rId31"/>
    <p:sldId id="267" r:id="rId32"/>
    <p:sldId id="268" r:id="rId33"/>
    <p:sldId id="309" r:id="rId34"/>
    <p:sldId id="310" r:id="rId35"/>
    <p:sldId id="311" r:id="rId36"/>
    <p:sldId id="312" r:id="rId37"/>
    <p:sldId id="313" r:id="rId38"/>
    <p:sldId id="275" r:id="rId39"/>
    <p:sldId id="269" r:id="rId40"/>
    <p:sldId id="307" r:id="rId41"/>
    <p:sldId id="297" r:id="rId42"/>
    <p:sldId id="270" r:id="rId43"/>
    <p:sldId id="305" r:id="rId44"/>
    <p:sldId id="308"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55" y="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E527B-3519-4FFF-8027-CFAD28CCC97D}" type="doc">
      <dgm:prSet loTypeId="urn:microsoft.com/office/officeart/2005/8/layout/gear1" loCatId="process" qsTypeId="urn:microsoft.com/office/officeart/2005/8/quickstyle/simple1" qsCatId="simple" csTypeId="urn:microsoft.com/office/officeart/2005/8/colors/accent1_2" csCatId="accent1" phldr="1"/>
      <dgm:spPr/>
    </dgm:pt>
    <dgm:pt modelId="{BAAC2180-043C-4964-AFE8-ADCADBFB0222}">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4000" dirty="0" smtClean="0"/>
        </a:p>
        <a:p>
          <a:pPr marL="0" marR="0" indent="0" defTabSz="914400" eaLnBrk="1" fontAlgn="auto" latinLnBrk="0" hangingPunct="1">
            <a:lnSpc>
              <a:spcPct val="100000"/>
            </a:lnSpc>
            <a:spcBef>
              <a:spcPts val="0"/>
            </a:spcBef>
            <a:spcAft>
              <a:spcPts val="0"/>
            </a:spcAft>
            <a:buClrTx/>
            <a:buSzTx/>
            <a:buFontTx/>
            <a:buNone/>
            <a:tabLst/>
            <a:defRPr/>
          </a:pPr>
          <a:r>
            <a:rPr lang="it-IT" sz="4000" dirty="0" smtClean="0"/>
            <a:t>MMG</a:t>
          </a:r>
        </a:p>
        <a:p>
          <a:pPr marL="0" marR="0" indent="0" defTabSz="914400" eaLnBrk="1" fontAlgn="auto" latinLnBrk="0" hangingPunct="1">
            <a:lnSpc>
              <a:spcPct val="100000"/>
            </a:lnSpc>
            <a:spcBef>
              <a:spcPts val="0"/>
            </a:spcBef>
            <a:spcAft>
              <a:spcPts val="0"/>
            </a:spcAft>
            <a:buClrTx/>
            <a:buSzTx/>
            <a:buFontTx/>
            <a:buNone/>
            <a:tabLst/>
            <a:defRPr/>
          </a:pPr>
          <a:r>
            <a:rPr lang="it-IT" sz="4000" dirty="0" smtClean="0"/>
            <a:t>E</a:t>
          </a:r>
        </a:p>
        <a:p>
          <a:pPr marL="0" marR="0" indent="0" defTabSz="914400" eaLnBrk="1" fontAlgn="auto" latinLnBrk="0" hangingPunct="1">
            <a:lnSpc>
              <a:spcPct val="100000"/>
            </a:lnSpc>
            <a:spcBef>
              <a:spcPts val="0"/>
            </a:spcBef>
            <a:spcAft>
              <a:spcPts val="0"/>
            </a:spcAft>
            <a:buClrTx/>
            <a:buSzTx/>
            <a:buFontTx/>
            <a:buNone/>
            <a:tabLst/>
            <a:defRPr/>
          </a:pPr>
          <a:r>
            <a:rPr lang="it-IT" sz="2400" dirty="0" smtClean="0">
              <a:solidFill>
                <a:schemeClr val="bg1"/>
              </a:solidFill>
            </a:rPr>
            <a:t>CENTRO DI SALUTE</a:t>
          </a:r>
        </a:p>
        <a:p>
          <a:pPr defTabSz="1778000">
            <a:lnSpc>
              <a:spcPct val="90000"/>
            </a:lnSpc>
            <a:spcBef>
              <a:spcPct val="0"/>
            </a:spcBef>
            <a:spcAft>
              <a:spcPct val="35000"/>
            </a:spcAft>
          </a:pPr>
          <a:endParaRPr lang="it-IT" sz="4000" dirty="0"/>
        </a:p>
      </dgm:t>
    </dgm:pt>
    <dgm:pt modelId="{1660D2C8-0F62-4BBC-BB87-FEC610E81277}" type="parTrans" cxnId="{688EAD67-3D23-4499-A19F-101F3F662D84}">
      <dgm:prSet/>
      <dgm:spPr/>
      <dgm:t>
        <a:bodyPr/>
        <a:lstStyle/>
        <a:p>
          <a:endParaRPr lang="it-IT"/>
        </a:p>
      </dgm:t>
    </dgm:pt>
    <dgm:pt modelId="{42485659-B523-4885-ABFE-1D01E1A19A6D}" type="sibTrans" cxnId="{688EAD67-3D23-4499-A19F-101F3F662D84}">
      <dgm:prSet/>
      <dgm:spPr/>
      <dgm:t>
        <a:bodyPr/>
        <a:lstStyle/>
        <a:p>
          <a:endParaRPr lang="it-IT"/>
        </a:p>
      </dgm:t>
    </dgm:pt>
    <dgm:pt modelId="{A0A38D9E-73C1-43B7-8815-7C080BBC18FF}">
      <dgm:prSet phldrT="[Testo]" custT="1"/>
      <dgm:spPr/>
      <dgm:t>
        <a:bodyPr/>
        <a:lstStyle/>
        <a:p>
          <a:r>
            <a:rPr lang="it-IT" sz="1100" dirty="0" smtClean="0"/>
            <a:t>UNITA VALUTAZIONE MULTIDIMENSIONALE</a:t>
          </a:r>
          <a:endParaRPr lang="it-IT" sz="1100" dirty="0"/>
        </a:p>
      </dgm:t>
    </dgm:pt>
    <dgm:pt modelId="{12D07944-5ED1-445D-95B5-5984CDCA1AD2}" type="parTrans" cxnId="{5011176D-C72A-4735-9543-55F5F35FDA5D}">
      <dgm:prSet/>
      <dgm:spPr/>
      <dgm:t>
        <a:bodyPr/>
        <a:lstStyle/>
        <a:p>
          <a:endParaRPr lang="it-IT"/>
        </a:p>
      </dgm:t>
    </dgm:pt>
    <dgm:pt modelId="{ABFED3EF-239D-4741-B4D6-776F51EF722E}" type="sibTrans" cxnId="{5011176D-C72A-4735-9543-55F5F35FDA5D}">
      <dgm:prSet/>
      <dgm:spPr/>
      <dgm:t>
        <a:bodyPr/>
        <a:lstStyle/>
        <a:p>
          <a:endParaRPr lang="it-IT"/>
        </a:p>
      </dgm:t>
    </dgm:pt>
    <dgm:pt modelId="{8F043C50-27B0-489E-AA77-5EE45B0E53B4}">
      <dgm:prSet phldrT="[Testo]" custT="1"/>
      <dgm:spPr/>
      <dgm:t>
        <a:bodyPr/>
        <a:lstStyle/>
        <a:p>
          <a:r>
            <a:rPr lang="it-IT" sz="2400" dirty="0" smtClean="0"/>
            <a:t>UO DIMISSIONE</a:t>
          </a:r>
          <a:endParaRPr lang="it-IT" sz="2400" dirty="0"/>
        </a:p>
      </dgm:t>
    </dgm:pt>
    <dgm:pt modelId="{50CCB61A-5211-41CA-9B2A-131681CB4B07}" type="parTrans" cxnId="{A78F98CF-D1EA-4F53-A5D2-0C7E7699A431}">
      <dgm:prSet/>
      <dgm:spPr/>
      <dgm:t>
        <a:bodyPr/>
        <a:lstStyle/>
        <a:p>
          <a:endParaRPr lang="it-IT"/>
        </a:p>
      </dgm:t>
    </dgm:pt>
    <dgm:pt modelId="{089F33C2-1923-47DD-BCDF-29AF6EDAF33B}" type="sibTrans" cxnId="{A78F98CF-D1EA-4F53-A5D2-0C7E7699A431}">
      <dgm:prSet/>
      <dgm:spPr/>
      <dgm:t>
        <a:bodyPr/>
        <a:lstStyle/>
        <a:p>
          <a:endParaRPr lang="it-IT"/>
        </a:p>
      </dgm:t>
    </dgm:pt>
    <dgm:pt modelId="{6E847DFE-AC9D-4682-B117-C9E8C4ADF33B}" type="pres">
      <dgm:prSet presAssocID="{EAEE527B-3519-4FFF-8027-CFAD28CCC97D}" presName="composite" presStyleCnt="0">
        <dgm:presLayoutVars>
          <dgm:chMax val="3"/>
          <dgm:animLvl val="lvl"/>
          <dgm:resizeHandles val="exact"/>
        </dgm:presLayoutVars>
      </dgm:prSet>
      <dgm:spPr/>
    </dgm:pt>
    <dgm:pt modelId="{37374715-1737-427B-9FEA-84225487B373}" type="pres">
      <dgm:prSet presAssocID="{BAAC2180-043C-4964-AFE8-ADCADBFB0222}" presName="gear1" presStyleLbl="node1" presStyleIdx="0" presStyleCnt="3">
        <dgm:presLayoutVars>
          <dgm:chMax val="1"/>
          <dgm:bulletEnabled val="1"/>
        </dgm:presLayoutVars>
      </dgm:prSet>
      <dgm:spPr/>
      <dgm:t>
        <a:bodyPr/>
        <a:lstStyle/>
        <a:p>
          <a:endParaRPr lang="it-IT"/>
        </a:p>
      </dgm:t>
    </dgm:pt>
    <dgm:pt modelId="{1496B0BD-8805-434A-AA87-DC57172CB49A}" type="pres">
      <dgm:prSet presAssocID="{BAAC2180-043C-4964-AFE8-ADCADBFB0222}" presName="gear1srcNode" presStyleLbl="node1" presStyleIdx="0" presStyleCnt="3"/>
      <dgm:spPr/>
      <dgm:t>
        <a:bodyPr/>
        <a:lstStyle/>
        <a:p>
          <a:endParaRPr lang="it-IT"/>
        </a:p>
      </dgm:t>
    </dgm:pt>
    <dgm:pt modelId="{6F0F706A-95CD-4565-ADF0-1C25CC96EFCE}" type="pres">
      <dgm:prSet presAssocID="{BAAC2180-043C-4964-AFE8-ADCADBFB0222}" presName="gear1dstNode" presStyleLbl="node1" presStyleIdx="0" presStyleCnt="3"/>
      <dgm:spPr/>
      <dgm:t>
        <a:bodyPr/>
        <a:lstStyle/>
        <a:p>
          <a:endParaRPr lang="it-IT"/>
        </a:p>
      </dgm:t>
    </dgm:pt>
    <dgm:pt modelId="{0FEC967B-3409-45D6-AEC0-76F6A7B3CECC}" type="pres">
      <dgm:prSet presAssocID="{A0A38D9E-73C1-43B7-8815-7C080BBC18FF}" presName="gear2" presStyleLbl="node1" presStyleIdx="1" presStyleCnt="3">
        <dgm:presLayoutVars>
          <dgm:chMax val="1"/>
          <dgm:bulletEnabled val="1"/>
        </dgm:presLayoutVars>
      </dgm:prSet>
      <dgm:spPr/>
      <dgm:t>
        <a:bodyPr/>
        <a:lstStyle/>
        <a:p>
          <a:endParaRPr lang="it-IT"/>
        </a:p>
      </dgm:t>
    </dgm:pt>
    <dgm:pt modelId="{A3F45459-F312-4E5E-8139-7502CD0CF18C}" type="pres">
      <dgm:prSet presAssocID="{A0A38D9E-73C1-43B7-8815-7C080BBC18FF}" presName="gear2srcNode" presStyleLbl="node1" presStyleIdx="1" presStyleCnt="3"/>
      <dgm:spPr/>
      <dgm:t>
        <a:bodyPr/>
        <a:lstStyle/>
        <a:p>
          <a:endParaRPr lang="it-IT"/>
        </a:p>
      </dgm:t>
    </dgm:pt>
    <dgm:pt modelId="{78864AFD-20C1-4123-9A40-64E02E12696B}" type="pres">
      <dgm:prSet presAssocID="{A0A38D9E-73C1-43B7-8815-7C080BBC18FF}" presName="gear2dstNode" presStyleLbl="node1" presStyleIdx="1" presStyleCnt="3"/>
      <dgm:spPr/>
      <dgm:t>
        <a:bodyPr/>
        <a:lstStyle/>
        <a:p>
          <a:endParaRPr lang="it-IT"/>
        </a:p>
      </dgm:t>
    </dgm:pt>
    <dgm:pt modelId="{AA89D2CB-C5D0-473C-8C0F-446A28256FAB}" type="pres">
      <dgm:prSet presAssocID="{8F043C50-27B0-489E-AA77-5EE45B0E53B4}" presName="gear3" presStyleLbl="node1" presStyleIdx="2" presStyleCnt="3"/>
      <dgm:spPr/>
      <dgm:t>
        <a:bodyPr/>
        <a:lstStyle/>
        <a:p>
          <a:endParaRPr lang="it-IT"/>
        </a:p>
      </dgm:t>
    </dgm:pt>
    <dgm:pt modelId="{3A340295-8CE1-4889-B339-C8BC6916A53C}" type="pres">
      <dgm:prSet presAssocID="{8F043C50-27B0-489E-AA77-5EE45B0E53B4}" presName="gear3tx" presStyleLbl="node1" presStyleIdx="2" presStyleCnt="3">
        <dgm:presLayoutVars>
          <dgm:chMax val="1"/>
          <dgm:bulletEnabled val="1"/>
        </dgm:presLayoutVars>
      </dgm:prSet>
      <dgm:spPr/>
      <dgm:t>
        <a:bodyPr/>
        <a:lstStyle/>
        <a:p>
          <a:endParaRPr lang="it-IT"/>
        </a:p>
      </dgm:t>
    </dgm:pt>
    <dgm:pt modelId="{073BE2A6-D0BD-40D0-B1FA-71F857FD6FD8}" type="pres">
      <dgm:prSet presAssocID="{8F043C50-27B0-489E-AA77-5EE45B0E53B4}" presName="gear3srcNode" presStyleLbl="node1" presStyleIdx="2" presStyleCnt="3"/>
      <dgm:spPr/>
      <dgm:t>
        <a:bodyPr/>
        <a:lstStyle/>
        <a:p>
          <a:endParaRPr lang="it-IT"/>
        </a:p>
      </dgm:t>
    </dgm:pt>
    <dgm:pt modelId="{A7A8F16E-6AB0-462F-BCD9-4763FF72B9C2}" type="pres">
      <dgm:prSet presAssocID="{8F043C50-27B0-489E-AA77-5EE45B0E53B4}" presName="gear3dstNode" presStyleLbl="node1" presStyleIdx="2" presStyleCnt="3"/>
      <dgm:spPr/>
      <dgm:t>
        <a:bodyPr/>
        <a:lstStyle/>
        <a:p>
          <a:endParaRPr lang="it-IT"/>
        </a:p>
      </dgm:t>
    </dgm:pt>
    <dgm:pt modelId="{147C8B3D-AFB6-4C4C-A170-731AC58080EE}" type="pres">
      <dgm:prSet presAssocID="{42485659-B523-4885-ABFE-1D01E1A19A6D}" presName="connector1" presStyleLbl="sibTrans2D1" presStyleIdx="0" presStyleCnt="3"/>
      <dgm:spPr/>
      <dgm:t>
        <a:bodyPr/>
        <a:lstStyle/>
        <a:p>
          <a:endParaRPr lang="it-IT"/>
        </a:p>
      </dgm:t>
    </dgm:pt>
    <dgm:pt modelId="{ABCC56B1-43E1-43EA-9E16-B4099DA655B2}" type="pres">
      <dgm:prSet presAssocID="{ABFED3EF-239D-4741-B4D6-776F51EF722E}" presName="connector2" presStyleLbl="sibTrans2D1" presStyleIdx="1" presStyleCnt="3"/>
      <dgm:spPr/>
      <dgm:t>
        <a:bodyPr/>
        <a:lstStyle/>
        <a:p>
          <a:endParaRPr lang="it-IT"/>
        </a:p>
      </dgm:t>
    </dgm:pt>
    <dgm:pt modelId="{25F46955-2EE2-4A44-89FC-510F4138D895}" type="pres">
      <dgm:prSet presAssocID="{089F33C2-1923-47DD-BCDF-29AF6EDAF33B}" presName="connector3" presStyleLbl="sibTrans2D1" presStyleIdx="2" presStyleCnt="3"/>
      <dgm:spPr/>
      <dgm:t>
        <a:bodyPr/>
        <a:lstStyle/>
        <a:p>
          <a:endParaRPr lang="it-IT"/>
        </a:p>
      </dgm:t>
    </dgm:pt>
  </dgm:ptLst>
  <dgm:cxnLst>
    <dgm:cxn modelId="{DA3B668E-E889-4E06-9619-CD9273ADD649}" type="presOf" srcId="{8F043C50-27B0-489E-AA77-5EE45B0E53B4}" destId="{A7A8F16E-6AB0-462F-BCD9-4763FF72B9C2}" srcOrd="3" destOrd="0" presId="urn:microsoft.com/office/officeart/2005/8/layout/gear1"/>
    <dgm:cxn modelId="{5A4BE67E-EB97-4E18-A7E8-D2A228D08496}" type="presOf" srcId="{ABFED3EF-239D-4741-B4D6-776F51EF722E}" destId="{ABCC56B1-43E1-43EA-9E16-B4099DA655B2}" srcOrd="0" destOrd="0" presId="urn:microsoft.com/office/officeart/2005/8/layout/gear1"/>
    <dgm:cxn modelId="{C2020ADB-DFF6-4AAE-A094-EE709C225661}" type="presOf" srcId="{BAAC2180-043C-4964-AFE8-ADCADBFB0222}" destId="{1496B0BD-8805-434A-AA87-DC57172CB49A}" srcOrd="1" destOrd="0" presId="urn:microsoft.com/office/officeart/2005/8/layout/gear1"/>
    <dgm:cxn modelId="{688EAD67-3D23-4499-A19F-101F3F662D84}" srcId="{EAEE527B-3519-4FFF-8027-CFAD28CCC97D}" destId="{BAAC2180-043C-4964-AFE8-ADCADBFB0222}" srcOrd="0" destOrd="0" parTransId="{1660D2C8-0F62-4BBC-BB87-FEC610E81277}" sibTransId="{42485659-B523-4885-ABFE-1D01E1A19A6D}"/>
    <dgm:cxn modelId="{F6E84429-A789-4972-9762-77034DFA8D28}" type="presOf" srcId="{089F33C2-1923-47DD-BCDF-29AF6EDAF33B}" destId="{25F46955-2EE2-4A44-89FC-510F4138D895}" srcOrd="0" destOrd="0" presId="urn:microsoft.com/office/officeart/2005/8/layout/gear1"/>
    <dgm:cxn modelId="{1F52C76A-4BAF-491F-ABB6-91A170CCC4C6}" type="presOf" srcId="{A0A38D9E-73C1-43B7-8815-7C080BBC18FF}" destId="{78864AFD-20C1-4123-9A40-64E02E12696B}" srcOrd="2" destOrd="0" presId="urn:microsoft.com/office/officeart/2005/8/layout/gear1"/>
    <dgm:cxn modelId="{3C89C065-2E74-4D5E-844E-AED95159FCF7}" type="presOf" srcId="{8F043C50-27B0-489E-AA77-5EE45B0E53B4}" destId="{AA89D2CB-C5D0-473C-8C0F-446A28256FAB}" srcOrd="0" destOrd="0" presId="urn:microsoft.com/office/officeart/2005/8/layout/gear1"/>
    <dgm:cxn modelId="{44F8F3A0-E909-49A4-BF51-11E45783526C}" type="presOf" srcId="{A0A38D9E-73C1-43B7-8815-7C080BBC18FF}" destId="{0FEC967B-3409-45D6-AEC0-76F6A7B3CECC}" srcOrd="0" destOrd="0" presId="urn:microsoft.com/office/officeart/2005/8/layout/gear1"/>
    <dgm:cxn modelId="{A78F98CF-D1EA-4F53-A5D2-0C7E7699A431}" srcId="{EAEE527B-3519-4FFF-8027-CFAD28CCC97D}" destId="{8F043C50-27B0-489E-AA77-5EE45B0E53B4}" srcOrd="2" destOrd="0" parTransId="{50CCB61A-5211-41CA-9B2A-131681CB4B07}" sibTransId="{089F33C2-1923-47DD-BCDF-29AF6EDAF33B}"/>
    <dgm:cxn modelId="{BE728C87-0655-4947-8DAA-D83CFD3A42DE}" type="presOf" srcId="{42485659-B523-4885-ABFE-1D01E1A19A6D}" destId="{147C8B3D-AFB6-4C4C-A170-731AC58080EE}" srcOrd="0" destOrd="0" presId="urn:microsoft.com/office/officeart/2005/8/layout/gear1"/>
    <dgm:cxn modelId="{5011176D-C72A-4735-9543-55F5F35FDA5D}" srcId="{EAEE527B-3519-4FFF-8027-CFAD28CCC97D}" destId="{A0A38D9E-73C1-43B7-8815-7C080BBC18FF}" srcOrd="1" destOrd="0" parTransId="{12D07944-5ED1-445D-95B5-5984CDCA1AD2}" sibTransId="{ABFED3EF-239D-4741-B4D6-776F51EF722E}"/>
    <dgm:cxn modelId="{B2A7F90A-67BD-4E89-A2B2-7D47E4A8F3AB}" type="presOf" srcId="{BAAC2180-043C-4964-AFE8-ADCADBFB0222}" destId="{37374715-1737-427B-9FEA-84225487B373}" srcOrd="0" destOrd="0" presId="urn:microsoft.com/office/officeart/2005/8/layout/gear1"/>
    <dgm:cxn modelId="{8B6E2743-D6FA-4137-92B0-728B5CD777AF}" type="presOf" srcId="{A0A38D9E-73C1-43B7-8815-7C080BBC18FF}" destId="{A3F45459-F312-4E5E-8139-7502CD0CF18C}" srcOrd="1" destOrd="0" presId="urn:microsoft.com/office/officeart/2005/8/layout/gear1"/>
    <dgm:cxn modelId="{137A0344-1100-4218-8E77-509DFBE5183F}" type="presOf" srcId="{EAEE527B-3519-4FFF-8027-CFAD28CCC97D}" destId="{6E847DFE-AC9D-4682-B117-C9E8C4ADF33B}" srcOrd="0" destOrd="0" presId="urn:microsoft.com/office/officeart/2005/8/layout/gear1"/>
    <dgm:cxn modelId="{8C006062-7009-401C-90C8-97C2F3161031}" type="presOf" srcId="{8F043C50-27B0-489E-AA77-5EE45B0E53B4}" destId="{3A340295-8CE1-4889-B339-C8BC6916A53C}" srcOrd="1" destOrd="0" presId="urn:microsoft.com/office/officeart/2005/8/layout/gear1"/>
    <dgm:cxn modelId="{C3601DB0-8B8B-4ADB-BFFE-48DFE863CB24}" type="presOf" srcId="{BAAC2180-043C-4964-AFE8-ADCADBFB0222}" destId="{6F0F706A-95CD-4565-ADF0-1C25CC96EFCE}" srcOrd="2" destOrd="0" presId="urn:microsoft.com/office/officeart/2005/8/layout/gear1"/>
    <dgm:cxn modelId="{BB621A5C-8D01-46F3-BD02-498C82628B03}" type="presOf" srcId="{8F043C50-27B0-489E-AA77-5EE45B0E53B4}" destId="{073BE2A6-D0BD-40D0-B1FA-71F857FD6FD8}" srcOrd="2" destOrd="0" presId="urn:microsoft.com/office/officeart/2005/8/layout/gear1"/>
    <dgm:cxn modelId="{D7AEACCF-D93C-4D31-8DAA-7AF77275702D}" type="presParOf" srcId="{6E847DFE-AC9D-4682-B117-C9E8C4ADF33B}" destId="{37374715-1737-427B-9FEA-84225487B373}" srcOrd="0" destOrd="0" presId="urn:microsoft.com/office/officeart/2005/8/layout/gear1"/>
    <dgm:cxn modelId="{13696663-C5E2-4D29-8E03-FED7C5517D79}" type="presParOf" srcId="{6E847DFE-AC9D-4682-B117-C9E8C4ADF33B}" destId="{1496B0BD-8805-434A-AA87-DC57172CB49A}" srcOrd="1" destOrd="0" presId="urn:microsoft.com/office/officeart/2005/8/layout/gear1"/>
    <dgm:cxn modelId="{537915C1-EB29-4A93-822C-AEA0B83169B2}" type="presParOf" srcId="{6E847DFE-AC9D-4682-B117-C9E8C4ADF33B}" destId="{6F0F706A-95CD-4565-ADF0-1C25CC96EFCE}" srcOrd="2" destOrd="0" presId="urn:microsoft.com/office/officeart/2005/8/layout/gear1"/>
    <dgm:cxn modelId="{D4D91CDE-D91D-4B36-A7B8-BF5BAFF17EAC}" type="presParOf" srcId="{6E847DFE-AC9D-4682-B117-C9E8C4ADF33B}" destId="{0FEC967B-3409-45D6-AEC0-76F6A7B3CECC}" srcOrd="3" destOrd="0" presId="urn:microsoft.com/office/officeart/2005/8/layout/gear1"/>
    <dgm:cxn modelId="{82454506-9175-4062-AB0D-72BF9F6E27AF}" type="presParOf" srcId="{6E847DFE-AC9D-4682-B117-C9E8C4ADF33B}" destId="{A3F45459-F312-4E5E-8139-7502CD0CF18C}" srcOrd="4" destOrd="0" presId="urn:microsoft.com/office/officeart/2005/8/layout/gear1"/>
    <dgm:cxn modelId="{026E5DAE-1FDE-4A90-93E0-A0EAE5090CAB}" type="presParOf" srcId="{6E847DFE-AC9D-4682-B117-C9E8C4ADF33B}" destId="{78864AFD-20C1-4123-9A40-64E02E12696B}" srcOrd="5" destOrd="0" presId="urn:microsoft.com/office/officeart/2005/8/layout/gear1"/>
    <dgm:cxn modelId="{2F63BA53-B81F-46B8-8E38-D35F2728F02D}" type="presParOf" srcId="{6E847DFE-AC9D-4682-B117-C9E8C4ADF33B}" destId="{AA89D2CB-C5D0-473C-8C0F-446A28256FAB}" srcOrd="6" destOrd="0" presId="urn:microsoft.com/office/officeart/2005/8/layout/gear1"/>
    <dgm:cxn modelId="{21997A4B-A074-4F5A-877C-A6E1D666CC11}" type="presParOf" srcId="{6E847DFE-AC9D-4682-B117-C9E8C4ADF33B}" destId="{3A340295-8CE1-4889-B339-C8BC6916A53C}" srcOrd="7" destOrd="0" presId="urn:microsoft.com/office/officeart/2005/8/layout/gear1"/>
    <dgm:cxn modelId="{0246145A-CEF9-4CCE-9DFE-386B173299DB}" type="presParOf" srcId="{6E847DFE-AC9D-4682-B117-C9E8C4ADF33B}" destId="{073BE2A6-D0BD-40D0-B1FA-71F857FD6FD8}" srcOrd="8" destOrd="0" presId="urn:microsoft.com/office/officeart/2005/8/layout/gear1"/>
    <dgm:cxn modelId="{4D965B65-68A1-4503-82DD-D08DB3777EFA}" type="presParOf" srcId="{6E847DFE-AC9D-4682-B117-C9E8C4ADF33B}" destId="{A7A8F16E-6AB0-462F-BCD9-4763FF72B9C2}" srcOrd="9" destOrd="0" presId="urn:microsoft.com/office/officeart/2005/8/layout/gear1"/>
    <dgm:cxn modelId="{6200D23B-A0CB-45A3-B046-FBE295774A61}" type="presParOf" srcId="{6E847DFE-AC9D-4682-B117-C9E8C4ADF33B}" destId="{147C8B3D-AFB6-4C4C-A170-731AC58080EE}" srcOrd="10" destOrd="0" presId="urn:microsoft.com/office/officeart/2005/8/layout/gear1"/>
    <dgm:cxn modelId="{9354A43C-8E50-4E5C-94DE-17A77CD9CFED}" type="presParOf" srcId="{6E847DFE-AC9D-4682-B117-C9E8C4ADF33B}" destId="{ABCC56B1-43E1-43EA-9E16-B4099DA655B2}" srcOrd="11" destOrd="0" presId="urn:microsoft.com/office/officeart/2005/8/layout/gear1"/>
    <dgm:cxn modelId="{927C386B-AC67-45F5-ACB3-CF905BBEA934}" type="presParOf" srcId="{6E847DFE-AC9D-4682-B117-C9E8C4ADF33B}" destId="{25F46955-2EE2-4A44-89FC-510F4138D89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47A58-4C3B-4BCD-87F4-383899B070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E409B183-7E07-4984-8DB2-81DBF4EA94DD}">
      <dgm:prSet phldrT="[Testo]"/>
      <dgm:spPr>
        <a:solidFill>
          <a:srgbClr val="FFFF00"/>
        </a:solidFill>
      </dgm:spPr>
      <dgm:t>
        <a:bodyPr/>
        <a:lstStyle/>
        <a:p>
          <a:r>
            <a:rPr lang="it-IT" dirty="0" smtClean="0">
              <a:solidFill>
                <a:srgbClr val="FF0000"/>
              </a:solidFill>
            </a:rPr>
            <a:t>FASE 1: SEGNALAZIONE</a:t>
          </a:r>
          <a:endParaRPr lang="it-IT" dirty="0">
            <a:solidFill>
              <a:srgbClr val="FF0000"/>
            </a:solidFill>
          </a:endParaRPr>
        </a:p>
      </dgm:t>
    </dgm:pt>
    <dgm:pt modelId="{3EA71773-342D-4087-A70B-C23110565DC6}" type="parTrans" cxnId="{40DBB938-DBBD-415A-9634-1166401D4B86}">
      <dgm:prSet/>
      <dgm:spPr/>
      <dgm:t>
        <a:bodyPr/>
        <a:lstStyle/>
        <a:p>
          <a:endParaRPr lang="it-IT"/>
        </a:p>
      </dgm:t>
    </dgm:pt>
    <dgm:pt modelId="{A1B12712-AAD6-4BB1-8592-D45C77C11FC7}" type="sibTrans" cxnId="{40DBB938-DBBD-415A-9634-1166401D4B86}">
      <dgm:prSet/>
      <dgm:spPr/>
      <dgm:t>
        <a:bodyPr/>
        <a:lstStyle/>
        <a:p>
          <a:endParaRPr lang="it-IT"/>
        </a:p>
      </dgm:t>
    </dgm:pt>
    <dgm:pt modelId="{7B519EB8-71B4-4EEF-8628-40F643DBE277}">
      <dgm:prSet phldrT="[Testo]" custT="1"/>
      <dgm:spPr/>
      <dgm:t>
        <a:bodyPr/>
        <a:lstStyle/>
        <a:p>
          <a:pPr algn="l"/>
          <a:r>
            <a:rPr lang="it-IT" sz="2800" dirty="0" smtClean="0"/>
            <a:t>INDIVIDUARE FIN DALL’INGRESSO IN OSPEDALE LE PERSONE CHE POSSONO NECESSITARE DI UN PERCORSO DI DIMISSIONE OSPEDALIERA PROTETTA</a:t>
          </a:r>
          <a:endParaRPr lang="it-IT" sz="2800" dirty="0"/>
        </a:p>
      </dgm:t>
    </dgm:pt>
    <dgm:pt modelId="{EC03BCE0-F6AA-43E1-B596-9E7994C311A2}" type="parTrans" cxnId="{B4C7EE7F-515B-4418-84FA-8720931D037C}">
      <dgm:prSet/>
      <dgm:spPr/>
      <dgm:t>
        <a:bodyPr/>
        <a:lstStyle/>
        <a:p>
          <a:endParaRPr lang="it-IT"/>
        </a:p>
      </dgm:t>
    </dgm:pt>
    <dgm:pt modelId="{5BA835D7-A2A0-4168-941D-5A91A8639B86}" type="sibTrans" cxnId="{B4C7EE7F-515B-4418-84FA-8720931D037C}">
      <dgm:prSet/>
      <dgm:spPr/>
      <dgm:t>
        <a:bodyPr/>
        <a:lstStyle/>
        <a:p>
          <a:endParaRPr lang="it-IT"/>
        </a:p>
      </dgm:t>
    </dgm:pt>
    <dgm:pt modelId="{4DB698ED-67FC-4C68-8F6A-4EA2EB69204A}">
      <dgm:prSet phldrT="[Testo]" custT="1"/>
      <dgm:spPr/>
      <dgm:t>
        <a:bodyPr/>
        <a:lstStyle/>
        <a:p>
          <a:r>
            <a:rPr lang="it-IT" sz="3200" dirty="0" smtClean="0"/>
            <a:t>ATTIVARE PRECOCEMENTE LA RACCOLTA DI INFORMAZIONI DI CARATTERE ASSISTENZIALE</a:t>
          </a:r>
          <a:endParaRPr lang="it-IT" sz="3200" dirty="0"/>
        </a:p>
      </dgm:t>
    </dgm:pt>
    <dgm:pt modelId="{DDC0A3D0-5F4C-4EE4-AE3F-10091B4A89D6}" type="parTrans" cxnId="{BD0FAF73-3563-402B-9FD5-47026DA73A26}">
      <dgm:prSet/>
      <dgm:spPr/>
      <dgm:t>
        <a:bodyPr/>
        <a:lstStyle/>
        <a:p>
          <a:endParaRPr lang="it-IT"/>
        </a:p>
      </dgm:t>
    </dgm:pt>
    <dgm:pt modelId="{77021E48-9F3A-472F-A211-2C7A6F302BD3}" type="sibTrans" cxnId="{BD0FAF73-3563-402B-9FD5-47026DA73A26}">
      <dgm:prSet/>
      <dgm:spPr/>
      <dgm:t>
        <a:bodyPr/>
        <a:lstStyle/>
        <a:p>
          <a:endParaRPr lang="it-IT"/>
        </a:p>
      </dgm:t>
    </dgm:pt>
    <dgm:pt modelId="{F248BFC1-3555-4FF2-80DE-51D4ABDB81BF}">
      <dgm:prSet phldrT="[Testo]" custT="1"/>
      <dgm:spPr/>
      <dgm:t>
        <a:bodyPr/>
        <a:lstStyle/>
        <a:p>
          <a:r>
            <a:rPr lang="it-IT" sz="2800" dirty="0" smtClean="0"/>
            <a:t>AVVIARE UNA TEMPESTIVA COLLABORAZIONE CON LE STRUTTURE TERRITORIALI E </a:t>
          </a:r>
          <a:r>
            <a:rPr lang="it-IT" sz="2800" dirty="0" smtClean="0">
              <a:solidFill>
                <a:srgbClr val="FF0000"/>
              </a:solidFill>
            </a:rPr>
            <a:t>IN SPECIAL MODO CON IL MEDICO DI MEDICINA GENERALE</a:t>
          </a:r>
          <a:endParaRPr lang="it-IT" sz="2800" dirty="0">
            <a:solidFill>
              <a:srgbClr val="FF0000"/>
            </a:solidFill>
          </a:endParaRPr>
        </a:p>
      </dgm:t>
    </dgm:pt>
    <dgm:pt modelId="{F0E79E56-3C90-42BC-B27B-F2A87BC2A9C4}" type="parTrans" cxnId="{2E5A8A08-DAEC-4275-B808-E259E4A3F890}">
      <dgm:prSet/>
      <dgm:spPr/>
      <dgm:t>
        <a:bodyPr/>
        <a:lstStyle/>
        <a:p>
          <a:endParaRPr lang="it-IT"/>
        </a:p>
      </dgm:t>
    </dgm:pt>
    <dgm:pt modelId="{8D74C872-090C-4262-AA34-26AAA4952DAA}" type="sibTrans" cxnId="{2E5A8A08-DAEC-4275-B808-E259E4A3F890}">
      <dgm:prSet/>
      <dgm:spPr/>
      <dgm:t>
        <a:bodyPr/>
        <a:lstStyle/>
        <a:p>
          <a:endParaRPr lang="it-IT"/>
        </a:p>
      </dgm:t>
    </dgm:pt>
    <dgm:pt modelId="{7FF1B33B-269B-477E-ACA3-4406AE9DFDDD}" type="pres">
      <dgm:prSet presAssocID="{3D147A58-4C3B-4BCD-87F4-383899B07075}" presName="composite" presStyleCnt="0">
        <dgm:presLayoutVars>
          <dgm:chMax val="1"/>
          <dgm:dir/>
          <dgm:resizeHandles val="exact"/>
        </dgm:presLayoutVars>
      </dgm:prSet>
      <dgm:spPr/>
      <dgm:t>
        <a:bodyPr/>
        <a:lstStyle/>
        <a:p>
          <a:endParaRPr lang="it-IT"/>
        </a:p>
      </dgm:t>
    </dgm:pt>
    <dgm:pt modelId="{A237CDB3-82ED-486D-B816-BBF8CB9FE62C}" type="pres">
      <dgm:prSet presAssocID="{E409B183-7E07-4984-8DB2-81DBF4EA94DD}" presName="roof" presStyleLbl="dkBgShp" presStyleIdx="0" presStyleCnt="2" custLinFactNeighborX="4391" custLinFactNeighborY="8843"/>
      <dgm:spPr/>
      <dgm:t>
        <a:bodyPr/>
        <a:lstStyle/>
        <a:p>
          <a:endParaRPr lang="it-IT"/>
        </a:p>
      </dgm:t>
    </dgm:pt>
    <dgm:pt modelId="{C137FEDE-16F3-4265-BAEF-668BB8783467}" type="pres">
      <dgm:prSet presAssocID="{E409B183-7E07-4984-8DB2-81DBF4EA94DD}" presName="pillars" presStyleCnt="0"/>
      <dgm:spPr/>
    </dgm:pt>
    <dgm:pt modelId="{12F1A9A7-97F1-4766-93FC-5A0DBB2256E2}" type="pres">
      <dgm:prSet presAssocID="{E409B183-7E07-4984-8DB2-81DBF4EA94DD}" presName="pillar1" presStyleLbl="node1" presStyleIdx="0" presStyleCnt="3">
        <dgm:presLayoutVars>
          <dgm:bulletEnabled val="1"/>
        </dgm:presLayoutVars>
      </dgm:prSet>
      <dgm:spPr/>
      <dgm:t>
        <a:bodyPr/>
        <a:lstStyle/>
        <a:p>
          <a:endParaRPr lang="it-IT"/>
        </a:p>
      </dgm:t>
    </dgm:pt>
    <dgm:pt modelId="{79C45640-9D20-4F46-BA0A-B7029F5A63D3}" type="pres">
      <dgm:prSet presAssocID="{4DB698ED-67FC-4C68-8F6A-4EA2EB69204A}" presName="pillarX" presStyleLbl="node1" presStyleIdx="1" presStyleCnt="3">
        <dgm:presLayoutVars>
          <dgm:bulletEnabled val="1"/>
        </dgm:presLayoutVars>
      </dgm:prSet>
      <dgm:spPr/>
      <dgm:t>
        <a:bodyPr/>
        <a:lstStyle/>
        <a:p>
          <a:endParaRPr lang="it-IT"/>
        </a:p>
      </dgm:t>
    </dgm:pt>
    <dgm:pt modelId="{27823A83-1736-45FF-8A01-366FD4372C03}" type="pres">
      <dgm:prSet presAssocID="{F248BFC1-3555-4FF2-80DE-51D4ABDB81BF}" presName="pillarX" presStyleLbl="node1" presStyleIdx="2" presStyleCnt="3">
        <dgm:presLayoutVars>
          <dgm:bulletEnabled val="1"/>
        </dgm:presLayoutVars>
      </dgm:prSet>
      <dgm:spPr/>
      <dgm:t>
        <a:bodyPr/>
        <a:lstStyle/>
        <a:p>
          <a:endParaRPr lang="it-IT"/>
        </a:p>
      </dgm:t>
    </dgm:pt>
    <dgm:pt modelId="{41663008-81AB-47EA-9EE5-7C1957B6169B}" type="pres">
      <dgm:prSet presAssocID="{E409B183-7E07-4984-8DB2-81DBF4EA94DD}" presName="base" presStyleLbl="dkBgShp" presStyleIdx="1" presStyleCnt="2"/>
      <dgm:spPr/>
    </dgm:pt>
  </dgm:ptLst>
  <dgm:cxnLst>
    <dgm:cxn modelId="{40DBB938-DBBD-415A-9634-1166401D4B86}" srcId="{3D147A58-4C3B-4BCD-87F4-383899B07075}" destId="{E409B183-7E07-4984-8DB2-81DBF4EA94DD}" srcOrd="0" destOrd="0" parTransId="{3EA71773-342D-4087-A70B-C23110565DC6}" sibTransId="{A1B12712-AAD6-4BB1-8592-D45C77C11FC7}"/>
    <dgm:cxn modelId="{E10052AB-0E4F-4C24-A3FB-E84273F69CE0}" type="presOf" srcId="{7B519EB8-71B4-4EEF-8628-40F643DBE277}" destId="{12F1A9A7-97F1-4766-93FC-5A0DBB2256E2}" srcOrd="0" destOrd="0" presId="urn:microsoft.com/office/officeart/2005/8/layout/hList3"/>
    <dgm:cxn modelId="{CB6FA3E9-E1E2-43FA-B3C2-312381BFBF94}" type="presOf" srcId="{4DB698ED-67FC-4C68-8F6A-4EA2EB69204A}" destId="{79C45640-9D20-4F46-BA0A-B7029F5A63D3}" srcOrd="0" destOrd="0" presId="urn:microsoft.com/office/officeart/2005/8/layout/hList3"/>
    <dgm:cxn modelId="{A5C53EFA-5CD5-483F-B9C9-82BD9A5F800E}" type="presOf" srcId="{3D147A58-4C3B-4BCD-87F4-383899B07075}" destId="{7FF1B33B-269B-477E-ACA3-4406AE9DFDDD}" srcOrd="0" destOrd="0" presId="urn:microsoft.com/office/officeart/2005/8/layout/hList3"/>
    <dgm:cxn modelId="{2E5A8A08-DAEC-4275-B808-E259E4A3F890}" srcId="{E409B183-7E07-4984-8DB2-81DBF4EA94DD}" destId="{F248BFC1-3555-4FF2-80DE-51D4ABDB81BF}" srcOrd="2" destOrd="0" parTransId="{F0E79E56-3C90-42BC-B27B-F2A87BC2A9C4}" sibTransId="{8D74C872-090C-4262-AA34-26AAA4952DAA}"/>
    <dgm:cxn modelId="{BD0FAF73-3563-402B-9FD5-47026DA73A26}" srcId="{E409B183-7E07-4984-8DB2-81DBF4EA94DD}" destId="{4DB698ED-67FC-4C68-8F6A-4EA2EB69204A}" srcOrd="1" destOrd="0" parTransId="{DDC0A3D0-5F4C-4EE4-AE3F-10091B4A89D6}" sibTransId="{77021E48-9F3A-472F-A211-2C7A6F302BD3}"/>
    <dgm:cxn modelId="{D7666F3E-8C2A-410B-8DCC-FFA3925212CE}" type="presOf" srcId="{F248BFC1-3555-4FF2-80DE-51D4ABDB81BF}" destId="{27823A83-1736-45FF-8A01-366FD4372C03}" srcOrd="0" destOrd="0" presId="urn:microsoft.com/office/officeart/2005/8/layout/hList3"/>
    <dgm:cxn modelId="{9647D2FE-979B-491E-BEA3-E919F3C8D4B3}" type="presOf" srcId="{E409B183-7E07-4984-8DB2-81DBF4EA94DD}" destId="{A237CDB3-82ED-486D-B816-BBF8CB9FE62C}" srcOrd="0" destOrd="0" presId="urn:microsoft.com/office/officeart/2005/8/layout/hList3"/>
    <dgm:cxn modelId="{B4C7EE7F-515B-4418-84FA-8720931D037C}" srcId="{E409B183-7E07-4984-8DB2-81DBF4EA94DD}" destId="{7B519EB8-71B4-4EEF-8628-40F643DBE277}" srcOrd="0" destOrd="0" parTransId="{EC03BCE0-F6AA-43E1-B596-9E7994C311A2}" sibTransId="{5BA835D7-A2A0-4168-941D-5A91A8639B86}"/>
    <dgm:cxn modelId="{6D9E6823-0B02-4EFE-A902-3B8B5CF6F24B}" type="presParOf" srcId="{7FF1B33B-269B-477E-ACA3-4406AE9DFDDD}" destId="{A237CDB3-82ED-486D-B816-BBF8CB9FE62C}" srcOrd="0" destOrd="0" presId="urn:microsoft.com/office/officeart/2005/8/layout/hList3"/>
    <dgm:cxn modelId="{17AC730A-9CF6-4760-924E-43A81DEF5AD3}" type="presParOf" srcId="{7FF1B33B-269B-477E-ACA3-4406AE9DFDDD}" destId="{C137FEDE-16F3-4265-BAEF-668BB8783467}" srcOrd="1" destOrd="0" presId="urn:microsoft.com/office/officeart/2005/8/layout/hList3"/>
    <dgm:cxn modelId="{1CB1C8B2-7CEF-4090-84FE-715FF6A52B15}" type="presParOf" srcId="{C137FEDE-16F3-4265-BAEF-668BB8783467}" destId="{12F1A9A7-97F1-4766-93FC-5A0DBB2256E2}" srcOrd="0" destOrd="0" presId="urn:microsoft.com/office/officeart/2005/8/layout/hList3"/>
    <dgm:cxn modelId="{FCF4A971-B189-47A1-AE44-FB724F5F643C}" type="presParOf" srcId="{C137FEDE-16F3-4265-BAEF-668BB8783467}" destId="{79C45640-9D20-4F46-BA0A-B7029F5A63D3}" srcOrd="1" destOrd="0" presId="urn:microsoft.com/office/officeart/2005/8/layout/hList3"/>
    <dgm:cxn modelId="{99D85F53-070D-47BC-AEC0-390BD9DC7D79}" type="presParOf" srcId="{C137FEDE-16F3-4265-BAEF-668BB8783467}" destId="{27823A83-1736-45FF-8A01-366FD4372C03}" srcOrd="2" destOrd="0" presId="urn:microsoft.com/office/officeart/2005/8/layout/hList3"/>
    <dgm:cxn modelId="{E4E95A11-2C28-4AD7-BDA5-CE0763735D5C}" type="presParOf" srcId="{7FF1B33B-269B-477E-ACA3-4406AE9DFDDD}" destId="{41663008-81AB-47EA-9EE5-7C1957B616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E28DB9-3004-457A-8322-9B090E11A18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57192093-9C51-4DF2-B6ED-FCFC2596960F}">
      <dgm:prSet phldrT="[Testo]"/>
      <dgm:spPr>
        <a:solidFill>
          <a:srgbClr val="FFFF00"/>
        </a:solidFill>
      </dgm:spPr>
      <dgm:t>
        <a:bodyPr/>
        <a:lstStyle/>
        <a:p>
          <a:r>
            <a:rPr lang="it-IT" dirty="0" smtClean="0">
              <a:solidFill>
                <a:srgbClr val="FF0000"/>
              </a:solidFill>
            </a:rPr>
            <a:t>FASE 2: INQUADRAMENTO DELLE PROBLEMATICHE</a:t>
          </a:r>
          <a:endParaRPr lang="it-IT" dirty="0">
            <a:solidFill>
              <a:srgbClr val="FF0000"/>
            </a:solidFill>
          </a:endParaRPr>
        </a:p>
      </dgm:t>
    </dgm:pt>
    <dgm:pt modelId="{84BA1A51-C31A-4EEE-B8A8-8376401176B9}" type="parTrans" cxnId="{E336A865-D657-4ACF-9800-81227CC876B6}">
      <dgm:prSet/>
      <dgm:spPr/>
      <dgm:t>
        <a:bodyPr/>
        <a:lstStyle/>
        <a:p>
          <a:endParaRPr lang="it-IT"/>
        </a:p>
      </dgm:t>
    </dgm:pt>
    <dgm:pt modelId="{4CE4E289-AF9E-4858-940D-2EA75A8AE47D}" type="sibTrans" cxnId="{E336A865-D657-4ACF-9800-81227CC876B6}">
      <dgm:prSet/>
      <dgm:spPr/>
      <dgm:t>
        <a:bodyPr/>
        <a:lstStyle/>
        <a:p>
          <a:endParaRPr lang="it-IT"/>
        </a:p>
      </dgm:t>
    </dgm:pt>
    <dgm:pt modelId="{9078AFB5-59E4-45CE-A3C1-6759D104C3CD}">
      <dgm:prSet phldrT="[Testo]" custT="1"/>
      <dgm:spPr/>
      <dgm:t>
        <a:bodyPr/>
        <a:lstStyle/>
        <a:p>
          <a:r>
            <a:rPr lang="it-IT" sz="3200" dirty="0" smtClean="0"/>
            <a:t>ASSICURARE MOMENTI DI SCAMBIO DELLE INFORMAZIONI TRA I COMPONENTI DELLA EQUIPE OSPDALIERA</a:t>
          </a:r>
          <a:endParaRPr lang="it-IT" sz="3200" dirty="0"/>
        </a:p>
      </dgm:t>
    </dgm:pt>
    <dgm:pt modelId="{8AF7AEF7-15B5-4498-A129-4BEF1364A6E6}" type="parTrans" cxnId="{E7B200C5-6CAD-4901-878B-6FFA2F6A7576}">
      <dgm:prSet/>
      <dgm:spPr/>
      <dgm:t>
        <a:bodyPr/>
        <a:lstStyle/>
        <a:p>
          <a:endParaRPr lang="it-IT"/>
        </a:p>
      </dgm:t>
    </dgm:pt>
    <dgm:pt modelId="{606514C9-5199-4C19-BFFF-CFF82D576D3D}" type="sibTrans" cxnId="{E7B200C5-6CAD-4901-878B-6FFA2F6A7576}">
      <dgm:prSet/>
      <dgm:spPr/>
      <dgm:t>
        <a:bodyPr/>
        <a:lstStyle/>
        <a:p>
          <a:endParaRPr lang="it-IT"/>
        </a:p>
      </dgm:t>
    </dgm:pt>
    <dgm:pt modelId="{D8567087-B349-4293-9974-9EA4E752B598}">
      <dgm:prSet phldrT="[Testo]" custT="1"/>
      <dgm:spPr/>
      <dgm:t>
        <a:bodyPr/>
        <a:lstStyle/>
        <a:p>
          <a:r>
            <a:rPr lang="it-IT" sz="3200" dirty="0" smtClean="0"/>
            <a:t>FOCALIZZARE LE SPECIFICHE NECESSITA’ PER DETERMINARE SE E’ UN CASO SEMPLICE O COMPLESSO</a:t>
          </a:r>
          <a:endParaRPr lang="it-IT" sz="3200" dirty="0"/>
        </a:p>
      </dgm:t>
    </dgm:pt>
    <dgm:pt modelId="{DC1BD819-9C95-465D-AA96-8E13215D5A93}" type="parTrans" cxnId="{2560FEDC-E91A-4595-9697-961C5B2911D9}">
      <dgm:prSet/>
      <dgm:spPr/>
      <dgm:t>
        <a:bodyPr/>
        <a:lstStyle/>
        <a:p>
          <a:endParaRPr lang="it-IT"/>
        </a:p>
      </dgm:t>
    </dgm:pt>
    <dgm:pt modelId="{CB76E2C3-B57E-444E-843F-39F74AC42B67}" type="sibTrans" cxnId="{2560FEDC-E91A-4595-9697-961C5B2911D9}">
      <dgm:prSet/>
      <dgm:spPr/>
      <dgm:t>
        <a:bodyPr/>
        <a:lstStyle/>
        <a:p>
          <a:endParaRPr lang="it-IT"/>
        </a:p>
      </dgm:t>
    </dgm:pt>
    <dgm:pt modelId="{764B5CA8-3F3B-4299-B80E-C0FC5ED39EFC}">
      <dgm:prSet phldrT="[Testo]" custT="1"/>
      <dgm:spPr/>
      <dgm:t>
        <a:bodyPr/>
        <a:lstStyle/>
        <a:p>
          <a:r>
            <a:rPr lang="it-IT" sz="3200" dirty="0" smtClean="0"/>
            <a:t>RICHIEDERE L’EVENTUALE INTERVENTO DELLA EQUIPE DELLA UNITA’ DI VALUTAZIONE MULTIDIMENSIONALE TERRITORIALE</a:t>
          </a:r>
          <a:endParaRPr lang="it-IT" sz="3200" dirty="0"/>
        </a:p>
      </dgm:t>
    </dgm:pt>
    <dgm:pt modelId="{AAB698CC-1774-4D28-81E7-BD9839C0558E}" type="parTrans" cxnId="{B8459164-C8E7-483E-B7E5-9E4C8B66D355}">
      <dgm:prSet/>
      <dgm:spPr/>
      <dgm:t>
        <a:bodyPr/>
        <a:lstStyle/>
        <a:p>
          <a:endParaRPr lang="it-IT"/>
        </a:p>
      </dgm:t>
    </dgm:pt>
    <dgm:pt modelId="{E4A84B7B-260C-43CE-A74F-080FBB3DD0D9}" type="sibTrans" cxnId="{B8459164-C8E7-483E-B7E5-9E4C8B66D355}">
      <dgm:prSet/>
      <dgm:spPr/>
      <dgm:t>
        <a:bodyPr/>
        <a:lstStyle/>
        <a:p>
          <a:endParaRPr lang="it-IT"/>
        </a:p>
      </dgm:t>
    </dgm:pt>
    <dgm:pt modelId="{BCAB903B-E4E2-4A7B-BAD3-47B6163BAAEA}" type="pres">
      <dgm:prSet presAssocID="{DEE28DB9-3004-457A-8322-9B090E11A18C}" presName="composite" presStyleCnt="0">
        <dgm:presLayoutVars>
          <dgm:chMax val="1"/>
          <dgm:dir/>
          <dgm:resizeHandles val="exact"/>
        </dgm:presLayoutVars>
      </dgm:prSet>
      <dgm:spPr/>
      <dgm:t>
        <a:bodyPr/>
        <a:lstStyle/>
        <a:p>
          <a:endParaRPr lang="it-IT"/>
        </a:p>
      </dgm:t>
    </dgm:pt>
    <dgm:pt modelId="{946BBDF8-BC26-4E57-977A-D78692144AB1}" type="pres">
      <dgm:prSet presAssocID="{57192093-9C51-4DF2-B6ED-FCFC2596960F}" presName="roof" presStyleLbl="dkBgShp" presStyleIdx="0" presStyleCnt="2" custLinFactNeighborX="5668" custLinFactNeighborY="9800"/>
      <dgm:spPr/>
      <dgm:t>
        <a:bodyPr/>
        <a:lstStyle/>
        <a:p>
          <a:endParaRPr lang="it-IT"/>
        </a:p>
      </dgm:t>
    </dgm:pt>
    <dgm:pt modelId="{22864BAF-5431-43D2-B3FB-EDDD472E204C}" type="pres">
      <dgm:prSet presAssocID="{57192093-9C51-4DF2-B6ED-FCFC2596960F}" presName="pillars" presStyleCnt="0"/>
      <dgm:spPr/>
    </dgm:pt>
    <dgm:pt modelId="{D3263768-7DAC-48E2-B478-253A4C2D5198}" type="pres">
      <dgm:prSet presAssocID="{57192093-9C51-4DF2-B6ED-FCFC2596960F}" presName="pillar1" presStyleLbl="node1" presStyleIdx="0" presStyleCnt="3" custLinFactNeighborX="526" custLinFactNeighborY="-267">
        <dgm:presLayoutVars>
          <dgm:bulletEnabled val="1"/>
        </dgm:presLayoutVars>
      </dgm:prSet>
      <dgm:spPr/>
      <dgm:t>
        <a:bodyPr/>
        <a:lstStyle/>
        <a:p>
          <a:endParaRPr lang="it-IT"/>
        </a:p>
      </dgm:t>
    </dgm:pt>
    <dgm:pt modelId="{A9739164-C3B0-4492-90B3-A132DACCD1F6}" type="pres">
      <dgm:prSet presAssocID="{D8567087-B349-4293-9974-9EA4E752B598}" presName="pillarX" presStyleLbl="node1" presStyleIdx="1" presStyleCnt="3">
        <dgm:presLayoutVars>
          <dgm:bulletEnabled val="1"/>
        </dgm:presLayoutVars>
      </dgm:prSet>
      <dgm:spPr/>
      <dgm:t>
        <a:bodyPr/>
        <a:lstStyle/>
        <a:p>
          <a:endParaRPr lang="it-IT"/>
        </a:p>
      </dgm:t>
    </dgm:pt>
    <dgm:pt modelId="{EE833541-CC13-4DD5-A9E6-0C0F23685E1E}" type="pres">
      <dgm:prSet presAssocID="{764B5CA8-3F3B-4299-B80E-C0FC5ED39EFC}" presName="pillarX" presStyleLbl="node1" presStyleIdx="2" presStyleCnt="3">
        <dgm:presLayoutVars>
          <dgm:bulletEnabled val="1"/>
        </dgm:presLayoutVars>
      </dgm:prSet>
      <dgm:spPr/>
      <dgm:t>
        <a:bodyPr/>
        <a:lstStyle/>
        <a:p>
          <a:endParaRPr lang="it-IT"/>
        </a:p>
      </dgm:t>
    </dgm:pt>
    <dgm:pt modelId="{1D3408D6-0A47-4099-ADC5-F3BCF8721A2E}" type="pres">
      <dgm:prSet presAssocID="{57192093-9C51-4DF2-B6ED-FCFC2596960F}" presName="base" presStyleLbl="dkBgShp" presStyleIdx="1" presStyleCnt="2"/>
      <dgm:spPr/>
    </dgm:pt>
  </dgm:ptLst>
  <dgm:cxnLst>
    <dgm:cxn modelId="{E7B200C5-6CAD-4901-878B-6FFA2F6A7576}" srcId="{57192093-9C51-4DF2-B6ED-FCFC2596960F}" destId="{9078AFB5-59E4-45CE-A3C1-6759D104C3CD}" srcOrd="0" destOrd="0" parTransId="{8AF7AEF7-15B5-4498-A129-4BEF1364A6E6}" sibTransId="{606514C9-5199-4C19-BFFF-CFF82D576D3D}"/>
    <dgm:cxn modelId="{E1E10362-6ABF-4AFF-B6DB-5FD5C806EBB3}" type="presOf" srcId="{57192093-9C51-4DF2-B6ED-FCFC2596960F}" destId="{946BBDF8-BC26-4E57-977A-D78692144AB1}" srcOrd="0" destOrd="0" presId="urn:microsoft.com/office/officeart/2005/8/layout/hList3"/>
    <dgm:cxn modelId="{E336A865-D657-4ACF-9800-81227CC876B6}" srcId="{DEE28DB9-3004-457A-8322-9B090E11A18C}" destId="{57192093-9C51-4DF2-B6ED-FCFC2596960F}" srcOrd="0" destOrd="0" parTransId="{84BA1A51-C31A-4EEE-B8A8-8376401176B9}" sibTransId="{4CE4E289-AF9E-4858-940D-2EA75A8AE47D}"/>
    <dgm:cxn modelId="{2560FEDC-E91A-4595-9697-961C5B2911D9}" srcId="{57192093-9C51-4DF2-B6ED-FCFC2596960F}" destId="{D8567087-B349-4293-9974-9EA4E752B598}" srcOrd="1" destOrd="0" parTransId="{DC1BD819-9C95-465D-AA96-8E13215D5A93}" sibTransId="{CB76E2C3-B57E-444E-843F-39F74AC42B67}"/>
    <dgm:cxn modelId="{E72642D7-5456-4F23-BD90-C252F97DCD0F}" type="presOf" srcId="{D8567087-B349-4293-9974-9EA4E752B598}" destId="{A9739164-C3B0-4492-90B3-A132DACCD1F6}" srcOrd="0" destOrd="0" presId="urn:microsoft.com/office/officeart/2005/8/layout/hList3"/>
    <dgm:cxn modelId="{F1E2D993-1AAC-4873-9B60-BCD7C994EF06}" type="presOf" srcId="{764B5CA8-3F3B-4299-B80E-C0FC5ED39EFC}" destId="{EE833541-CC13-4DD5-A9E6-0C0F23685E1E}" srcOrd="0" destOrd="0" presId="urn:microsoft.com/office/officeart/2005/8/layout/hList3"/>
    <dgm:cxn modelId="{00CD5514-6E20-402E-AE37-DAFEC6012DFE}" type="presOf" srcId="{DEE28DB9-3004-457A-8322-9B090E11A18C}" destId="{BCAB903B-E4E2-4A7B-BAD3-47B6163BAAEA}" srcOrd="0" destOrd="0" presId="urn:microsoft.com/office/officeart/2005/8/layout/hList3"/>
    <dgm:cxn modelId="{B8459164-C8E7-483E-B7E5-9E4C8B66D355}" srcId="{57192093-9C51-4DF2-B6ED-FCFC2596960F}" destId="{764B5CA8-3F3B-4299-B80E-C0FC5ED39EFC}" srcOrd="2" destOrd="0" parTransId="{AAB698CC-1774-4D28-81E7-BD9839C0558E}" sibTransId="{E4A84B7B-260C-43CE-A74F-080FBB3DD0D9}"/>
    <dgm:cxn modelId="{F2EA0792-A92F-4579-8373-27E1764A04FC}" type="presOf" srcId="{9078AFB5-59E4-45CE-A3C1-6759D104C3CD}" destId="{D3263768-7DAC-48E2-B478-253A4C2D5198}" srcOrd="0" destOrd="0" presId="urn:microsoft.com/office/officeart/2005/8/layout/hList3"/>
    <dgm:cxn modelId="{96C9DC6A-D6CC-49C9-95B3-616741C0458C}" type="presParOf" srcId="{BCAB903B-E4E2-4A7B-BAD3-47B6163BAAEA}" destId="{946BBDF8-BC26-4E57-977A-D78692144AB1}" srcOrd="0" destOrd="0" presId="urn:microsoft.com/office/officeart/2005/8/layout/hList3"/>
    <dgm:cxn modelId="{9407CE13-D4A3-4CD8-A2F0-36B0799CD7BB}" type="presParOf" srcId="{BCAB903B-E4E2-4A7B-BAD3-47B6163BAAEA}" destId="{22864BAF-5431-43D2-B3FB-EDDD472E204C}" srcOrd="1" destOrd="0" presId="urn:microsoft.com/office/officeart/2005/8/layout/hList3"/>
    <dgm:cxn modelId="{4BA14E98-2689-49AD-A5E5-7EB3F7BD5C39}" type="presParOf" srcId="{22864BAF-5431-43D2-B3FB-EDDD472E204C}" destId="{D3263768-7DAC-48E2-B478-253A4C2D5198}" srcOrd="0" destOrd="0" presId="urn:microsoft.com/office/officeart/2005/8/layout/hList3"/>
    <dgm:cxn modelId="{E6B6776F-DF33-4022-8A09-DF97CE2254F7}" type="presParOf" srcId="{22864BAF-5431-43D2-B3FB-EDDD472E204C}" destId="{A9739164-C3B0-4492-90B3-A132DACCD1F6}" srcOrd="1" destOrd="0" presId="urn:microsoft.com/office/officeart/2005/8/layout/hList3"/>
    <dgm:cxn modelId="{43D51A89-A93D-4407-A5C0-FEB978C40268}" type="presParOf" srcId="{22864BAF-5431-43D2-B3FB-EDDD472E204C}" destId="{EE833541-CC13-4DD5-A9E6-0C0F23685E1E}" srcOrd="2" destOrd="0" presId="urn:microsoft.com/office/officeart/2005/8/layout/hList3"/>
    <dgm:cxn modelId="{8C8BD27C-2FE4-487A-89A9-E61BBCC94727}" type="presParOf" srcId="{BCAB903B-E4E2-4A7B-BAD3-47B6163BAAEA}" destId="{1D3408D6-0A47-4099-ADC5-F3BCF8721A2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C3E57D-B260-4A97-AC49-EE02499AA8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0B7D0897-62BA-41C3-BE76-0A15FD7EC748}">
      <dgm:prSet phldrT="[Testo]"/>
      <dgm:spPr>
        <a:solidFill>
          <a:srgbClr val="FFFF00"/>
        </a:solidFill>
      </dgm:spPr>
      <dgm:t>
        <a:bodyPr/>
        <a:lstStyle/>
        <a:p>
          <a:r>
            <a:rPr lang="it-IT" dirty="0" smtClean="0">
              <a:solidFill>
                <a:srgbClr val="FF0000"/>
              </a:solidFill>
            </a:rPr>
            <a:t>FASE 3: PROGRAMMAZIONE DELLA DIMISSIONE</a:t>
          </a:r>
          <a:endParaRPr lang="it-IT" dirty="0">
            <a:solidFill>
              <a:srgbClr val="FF0000"/>
            </a:solidFill>
          </a:endParaRPr>
        </a:p>
      </dgm:t>
    </dgm:pt>
    <dgm:pt modelId="{4145A906-81D1-4A2B-9A4D-81018E9B50B1}" type="parTrans" cxnId="{53DA35DB-5EFE-493D-8AFA-D833FA20CF36}">
      <dgm:prSet/>
      <dgm:spPr/>
      <dgm:t>
        <a:bodyPr/>
        <a:lstStyle/>
        <a:p>
          <a:endParaRPr lang="it-IT"/>
        </a:p>
      </dgm:t>
    </dgm:pt>
    <dgm:pt modelId="{81F2BDEC-8FC7-48AC-BC95-3AEA4B17BF07}" type="sibTrans" cxnId="{53DA35DB-5EFE-493D-8AFA-D833FA20CF36}">
      <dgm:prSet/>
      <dgm:spPr/>
      <dgm:t>
        <a:bodyPr/>
        <a:lstStyle/>
        <a:p>
          <a:endParaRPr lang="it-IT"/>
        </a:p>
      </dgm:t>
    </dgm:pt>
    <dgm:pt modelId="{2CA31616-4B39-43A2-B05E-81B9AD8AAA76}">
      <dgm:prSet phldrT="[Testo]" custT="1"/>
      <dgm:spPr/>
      <dgm:t>
        <a:bodyPr/>
        <a:lstStyle/>
        <a:p>
          <a:r>
            <a:rPr lang="it-IT" sz="3200" dirty="0" smtClean="0"/>
            <a:t>REALIZZARE UNA ORGANIZZAZIONE ADEGUATA DEI SERVIZI COINVOLTI NELLA DIMISSIONE</a:t>
          </a:r>
          <a:endParaRPr lang="it-IT" sz="3200" dirty="0"/>
        </a:p>
      </dgm:t>
    </dgm:pt>
    <dgm:pt modelId="{A207DBDA-942C-45B5-8AE1-AF8AE46E7D25}" type="parTrans" cxnId="{B2B10219-324C-464F-A855-B9F144BEA027}">
      <dgm:prSet/>
      <dgm:spPr/>
      <dgm:t>
        <a:bodyPr/>
        <a:lstStyle/>
        <a:p>
          <a:endParaRPr lang="it-IT"/>
        </a:p>
      </dgm:t>
    </dgm:pt>
    <dgm:pt modelId="{AA67284C-1D50-4AAE-BC6B-DCEA05CBEF03}" type="sibTrans" cxnId="{B2B10219-324C-464F-A855-B9F144BEA027}">
      <dgm:prSet/>
      <dgm:spPr/>
      <dgm:t>
        <a:bodyPr/>
        <a:lstStyle/>
        <a:p>
          <a:endParaRPr lang="it-IT"/>
        </a:p>
      </dgm:t>
    </dgm:pt>
    <dgm:pt modelId="{E01786B1-D9F3-462B-822D-7EF2F5F0A71D}">
      <dgm:prSet phldrT="[Testo]" custT="1"/>
      <dgm:spPr/>
      <dgm:t>
        <a:bodyPr/>
        <a:lstStyle/>
        <a:p>
          <a:r>
            <a:rPr lang="it-IT" sz="3200" dirty="0" smtClean="0"/>
            <a:t>ASSICURARE L’APPROVVIGIONAMENTO DEGLI AUSILI E DEI PRESIDI NECESSARI</a:t>
          </a:r>
          <a:endParaRPr lang="it-IT" sz="3200" dirty="0"/>
        </a:p>
      </dgm:t>
    </dgm:pt>
    <dgm:pt modelId="{4F38C6F9-B5E7-401A-AA9C-4F3092A6995D}" type="parTrans" cxnId="{12D566DE-91B8-4C4C-8FC4-F46CA08C89DC}">
      <dgm:prSet/>
      <dgm:spPr/>
      <dgm:t>
        <a:bodyPr/>
        <a:lstStyle/>
        <a:p>
          <a:endParaRPr lang="it-IT"/>
        </a:p>
      </dgm:t>
    </dgm:pt>
    <dgm:pt modelId="{F2771445-7089-4CD5-89CE-E3DBE7A50262}" type="sibTrans" cxnId="{12D566DE-91B8-4C4C-8FC4-F46CA08C89DC}">
      <dgm:prSet/>
      <dgm:spPr/>
      <dgm:t>
        <a:bodyPr/>
        <a:lstStyle/>
        <a:p>
          <a:endParaRPr lang="it-IT"/>
        </a:p>
      </dgm:t>
    </dgm:pt>
    <dgm:pt modelId="{68D0DC93-F0F2-41C1-BB0C-2B27BF0B65A7}">
      <dgm:prSet phldrT="[Testo]" custT="1"/>
      <dgm:spPr/>
      <dgm:t>
        <a:bodyPr/>
        <a:lstStyle/>
        <a:p>
          <a:r>
            <a:rPr lang="it-IT" sz="3200" dirty="0" smtClean="0"/>
            <a:t>ASSICURARE UNA ADEGUATA EDUCAZIONE SANITARIA / ADDESTRAMENTO AL PAZIENTE ED ALLA SUA FAMIGLIA</a:t>
          </a:r>
          <a:endParaRPr lang="it-IT" sz="3200" dirty="0"/>
        </a:p>
      </dgm:t>
    </dgm:pt>
    <dgm:pt modelId="{00BC2425-5136-48E7-A410-7A4072685061}" type="parTrans" cxnId="{093BCD7D-C40D-4EB6-902E-895A37612A3E}">
      <dgm:prSet/>
      <dgm:spPr/>
      <dgm:t>
        <a:bodyPr/>
        <a:lstStyle/>
        <a:p>
          <a:endParaRPr lang="it-IT"/>
        </a:p>
      </dgm:t>
    </dgm:pt>
    <dgm:pt modelId="{29E982D6-546F-4757-B11F-01EE6D79E3B3}" type="sibTrans" cxnId="{093BCD7D-C40D-4EB6-902E-895A37612A3E}">
      <dgm:prSet/>
      <dgm:spPr/>
      <dgm:t>
        <a:bodyPr/>
        <a:lstStyle/>
        <a:p>
          <a:endParaRPr lang="it-IT"/>
        </a:p>
      </dgm:t>
    </dgm:pt>
    <dgm:pt modelId="{852DC509-94A6-4A8E-902D-93BC6C66B69C}" type="pres">
      <dgm:prSet presAssocID="{18C3E57D-B260-4A97-AC49-EE02499AA881}" presName="composite" presStyleCnt="0">
        <dgm:presLayoutVars>
          <dgm:chMax val="1"/>
          <dgm:dir/>
          <dgm:resizeHandles val="exact"/>
        </dgm:presLayoutVars>
      </dgm:prSet>
      <dgm:spPr/>
      <dgm:t>
        <a:bodyPr/>
        <a:lstStyle/>
        <a:p>
          <a:endParaRPr lang="it-IT"/>
        </a:p>
      </dgm:t>
    </dgm:pt>
    <dgm:pt modelId="{5344E3C1-2D75-4597-A571-4546F9EBF157}" type="pres">
      <dgm:prSet presAssocID="{0B7D0897-62BA-41C3-BE76-0A15FD7EC748}" presName="roof" presStyleLbl="dkBgShp" presStyleIdx="0" presStyleCnt="2" custLinFactNeighborX="2551" custLinFactNeighborY="3002"/>
      <dgm:spPr/>
      <dgm:t>
        <a:bodyPr/>
        <a:lstStyle/>
        <a:p>
          <a:endParaRPr lang="it-IT"/>
        </a:p>
      </dgm:t>
    </dgm:pt>
    <dgm:pt modelId="{F334CBA7-525F-41E7-A74F-B5B28B3C73AF}" type="pres">
      <dgm:prSet presAssocID="{0B7D0897-62BA-41C3-BE76-0A15FD7EC748}" presName="pillars" presStyleCnt="0"/>
      <dgm:spPr/>
    </dgm:pt>
    <dgm:pt modelId="{6B0DE4B1-76F7-49CF-A2F6-A58B78AEF181}" type="pres">
      <dgm:prSet presAssocID="{0B7D0897-62BA-41C3-BE76-0A15FD7EC748}" presName="pillar1" presStyleLbl="node1" presStyleIdx="0" presStyleCnt="3">
        <dgm:presLayoutVars>
          <dgm:bulletEnabled val="1"/>
        </dgm:presLayoutVars>
      </dgm:prSet>
      <dgm:spPr/>
      <dgm:t>
        <a:bodyPr/>
        <a:lstStyle/>
        <a:p>
          <a:endParaRPr lang="it-IT"/>
        </a:p>
      </dgm:t>
    </dgm:pt>
    <dgm:pt modelId="{510CBC2A-8EE3-47B2-900F-E332E011C608}" type="pres">
      <dgm:prSet presAssocID="{E01786B1-D9F3-462B-822D-7EF2F5F0A71D}" presName="pillarX" presStyleLbl="node1" presStyleIdx="1" presStyleCnt="3">
        <dgm:presLayoutVars>
          <dgm:bulletEnabled val="1"/>
        </dgm:presLayoutVars>
      </dgm:prSet>
      <dgm:spPr/>
      <dgm:t>
        <a:bodyPr/>
        <a:lstStyle/>
        <a:p>
          <a:endParaRPr lang="it-IT"/>
        </a:p>
      </dgm:t>
    </dgm:pt>
    <dgm:pt modelId="{E9604A5B-4B26-4052-9C07-960B7B50911E}" type="pres">
      <dgm:prSet presAssocID="{68D0DC93-F0F2-41C1-BB0C-2B27BF0B65A7}" presName="pillarX" presStyleLbl="node1" presStyleIdx="2" presStyleCnt="3">
        <dgm:presLayoutVars>
          <dgm:bulletEnabled val="1"/>
        </dgm:presLayoutVars>
      </dgm:prSet>
      <dgm:spPr/>
      <dgm:t>
        <a:bodyPr/>
        <a:lstStyle/>
        <a:p>
          <a:endParaRPr lang="it-IT"/>
        </a:p>
      </dgm:t>
    </dgm:pt>
    <dgm:pt modelId="{C052E04B-749A-4CB9-963B-DC4AF7125A17}" type="pres">
      <dgm:prSet presAssocID="{0B7D0897-62BA-41C3-BE76-0A15FD7EC748}" presName="base" presStyleLbl="dkBgShp" presStyleIdx="1" presStyleCnt="2" custLinFactNeighborX="210"/>
      <dgm:spPr/>
    </dgm:pt>
  </dgm:ptLst>
  <dgm:cxnLst>
    <dgm:cxn modelId="{5791ED1F-6569-4CD2-A238-0445DBE28D37}" type="presOf" srcId="{18C3E57D-B260-4A97-AC49-EE02499AA881}" destId="{852DC509-94A6-4A8E-902D-93BC6C66B69C}" srcOrd="0" destOrd="0" presId="urn:microsoft.com/office/officeart/2005/8/layout/hList3"/>
    <dgm:cxn modelId="{9D57E883-FF1A-4CFF-856C-D535244F33EF}" type="presOf" srcId="{68D0DC93-F0F2-41C1-BB0C-2B27BF0B65A7}" destId="{E9604A5B-4B26-4052-9C07-960B7B50911E}" srcOrd="0" destOrd="0" presId="urn:microsoft.com/office/officeart/2005/8/layout/hList3"/>
    <dgm:cxn modelId="{093BCD7D-C40D-4EB6-902E-895A37612A3E}" srcId="{0B7D0897-62BA-41C3-BE76-0A15FD7EC748}" destId="{68D0DC93-F0F2-41C1-BB0C-2B27BF0B65A7}" srcOrd="2" destOrd="0" parTransId="{00BC2425-5136-48E7-A410-7A4072685061}" sibTransId="{29E982D6-546F-4757-B11F-01EE6D79E3B3}"/>
    <dgm:cxn modelId="{53DA35DB-5EFE-493D-8AFA-D833FA20CF36}" srcId="{18C3E57D-B260-4A97-AC49-EE02499AA881}" destId="{0B7D0897-62BA-41C3-BE76-0A15FD7EC748}" srcOrd="0" destOrd="0" parTransId="{4145A906-81D1-4A2B-9A4D-81018E9B50B1}" sibTransId="{81F2BDEC-8FC7-48AC-BC95-3AEA4B17BF07}"/>
    <dgm:cxn modelId="{092AF8D1-AC20-4134-B234-6EBC9BD65344}" type="presOf" srcId="{0B7D0897-62BA-41C3-BE76-0A15FD7EC748}" destId="{5344E3C1-2D75-4597-A571-4546F9EBF157}" srcOrd="0" destOrd="0" presId="urn:microsoft.com/office/officeart/2005/8/layout/hList3"/>
    <dgm:cxn modelId="{B547F128-5AB5-4166-94D2-2BE8303747D6}" type="presOf" srcId="{2CA31616-4B39-43A2-B05E-81B9AD8AAA76}" destId="{6B0DE4B1-76F7-49CF-A2F6-A58B78AEF181}" srcOrd="0" destOrd="0" presId="urn:microsoft.com/office/officeart/2005/8/layout/hList3"/>
    <dgm:cxn modelId="{B2B10219-324C-464F-A855-B9F144BEA027}" srcId="{0B7D0897-62BA-41C3-BE76-0A15FD7EC748}" destId="{2CA31616-4B39-43A2-B05E-81B9AD8AAA76}" srcOrd="0" destOrd="0" parTransId="{A207DBDA-942C-45B5-8AE1-AF8AE46E7D25}" sibTransId="{AA67284C-1D50-4AAE-BC6B-DCEA05CBEF03}"/>
    <dgm:cxn modelId="{12D566DE-91B8-4C4C-8FC4-F46CA08C89DC}" srcId="{0B7D0897-62BA-41C3-BE76-0A15FD7EC748}" destId="{E01786B1-D9F3-462B-822D-7EF2F5F0A71D}" srcOrd="1" destOrd="0" parTransId="{4F38C6F9-B5E7-401A-AA9C-4F3092A6995D}" sibTransId="{F2771445-7089-4CD5-89CE-E3DBE7A50262}"/>
    <dgm:cxn modelId="{69035254-FD95-423E-8A3B-87C9ADDD15B4}" type="presOf" srcId="{E01786B1-D9F3-462B-822D-7EF2F5F0A71D}" destId="{510CBC2A-8EE3-47B2-900F-E332E011C608}" srcOrd="0" destOrd="0" presId="urn:microsoft.com/office/officeart/2005/8/layout/hList3"/>
    <dgm:cxn modelId="{408940DF-7A9C-41AC-97B2-EA826E00168A}" type="presParOf" srcId="{852DC509-94A6-4A8E-902D-93BC6C66B69C}" destId="{5344E3C1-2D75-4597-A571-4546F9EBF157}" srcOrd="0" destOrd="0" presId="urn:microsoft.com/office/officeart/2005/8/layout/hList3"/>
    <dgm:cxn modelId="{07CFF421-51A2-4EAF-B2E7-7EB56D3D8879}" type="presParOf" srcId="{852DC509-94A6-4A8E-902D-93BC6C66B69C}" destId="{F334CBA7-525F-41E7-A74F-B5B28B3C73AF}" srcOrd="1" destOrd="0" presId="urn:microsoft.com/office/officeart/2005/8/layout/hList3"/>
    <dgm:cxn modelId="{0FDFB7BC-22A9-432E-9EDD-86F34B8F2597}" type="presParOf" srcId="{F334CBA7-525F-41E7-A74F-B5B28B3C73AF}" destId="{6B0DE4B1-76F7-49CF-A2F6-A58B78AEF181}" srcOrd="0" destOrd="0" presId="urn:microsoft.com/office/officeart/2005/8/layout/hList3"/>
    <dgm:cxn modelId="{8B29E270-E096-4647-8D91-7AD587BA657B}" type="presParOf" srcId="{F334CBA7-525F-41E7-A74F-B5B28B3C73AF}" destId="{510CBC2A-8EE3-47B2-900F-E332E011C608}" srcOrd="1" destOrd="0" presId="urn:microsoft.com/office/officeart/2005/8/layout/hList3"/>
    <dgm:cxn modelId="{D0E77C09-2022-442B-A5DF-82EB39A1F3C7}" type="presParOf" srcId="{F334CBA7-525F-41E7-A74F-B5B28B3C73AF}" destId="{E9604A5B-4B26-4052-9C07-960B7B50911E}" srcOrd="2" destOrd="0" presId="urn:microsoft.com/office/officeart/2005/8/layout/hList3"/>
    <dgm:cxn modelId="{FC5F1F07-FE57-411F-BD4E-9070922747C2}" type="presParOf" srcId="{852DC509-94A6-4A8E-902D-93BC6C66B69C}" destId="{C052E04B-749A-4CB9-963B-DC4AF7125A1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25B3A7-0844-40B0-AEDD-5307F01F752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C62F2F3E-BA00-427C-8623-7566849B3871}">
      <dgm:prSet phldrT="[Testo]"/>
      <dgm:spPr>
        <a:solidFill>
          <a:srgbClr val="FFFF00"/>
        </a:solidFill>
      </dgm:spPr>
      <dgm:t>
        <a:bodyPr/>
        <a:lstStyle/>
        <a:p>
          <a:r>
            <a:rPr lang="it-IT" dirty="0" smtClean="0">
              <a:solidFill>
                <a:srgbClr val="FF0000"/>
              </a:solidFill>
            </a:rPr>
            <a:t>FASE 4: DIMISSIONE E PRESA IN CARICO TERRITORIALE</a:t>
          </a:r>
          <a:endParaRPr lang="it-IT" dirty="0">
            <a:solidFill>
              <a:srgbClr val="FF0000"/>
            </a:solidFill>
          </a:endParaRPr>
        </a:p>
      </dgm:t>
    </dgm:pt>
    <dgm:pt modelId="{55BDB875-3EF5-467E-B218-9A5F1821F952}" type="parTrans" cxnId="{C79AA18B-1F85-4324-BEA7-C0A7A41C34D5}">
      <dgm:prSet/>
      <dgm:spPr/>
      <dgm:t>
        <a:bodyPr/>
        <a:lstStyle/>
        <a:p>
          <a:endParaRPr lang="it-IT"/>
        </a:p>
      </dgm:t>
    </dgm:pt>
    <dgm:pt modelId="{CFC90083-4321-4DDC-9222-620EB75F6863}" type="sibTrans" cxnId="{C79AA18B-1F85-4324-BEA7-C0A7A41C34D5}">
      <dgm:prSet/>
      <dgm:spPr/>
      <dgm:t>
        <a:bodyPr/>
        <a:lstStyle/>
        <a:p>
          <a:endParaRPr lang="it-IT"/>
        </a:p>
      </dgm:t>
    </dgm:pt>
    <dgm:pt modelId="{65678BE7-AC7A-4695-92AE-1175B9258A6B}">
      <dgm:prSet phldrT="[Testo]" custT="1"/>
      <dgm:spPr/>
      <dgm:t>
        <a:bodyPr/>
        <a:lstStyle/>
        <a:p>
          <a:r>
            <a:rPr lang="it-IT" sz="2800" b="1" dirty="0" smtClean="0"/>
            <a:t>TRASFERIRE </a:t>
          </a:r>
          <a:r>
            <a:rPr lang="it-IT" sz="2800" dirty="0" smtClean="0"/>
            <a:t>TUTTE LE INFORMAZIONI NECESSARIE ALLA PRESA IN CARICO TERRITORIALE</a:t>
          </a:r>
          <a:endParaRPr lang="it-IT" sz="2800" dirty="0"/>
        </a:p>
      </dgm:t>
    </dgm:pt>
    <dgm:pt modelId="{5BBA434E-BA11-4428-88C6-19B21D84FC8B}" type="parTrans" cxnId="{317B8CC5-8454-43BB-B0AE-0AD2B4A52B26}">
      <dgm:prSet/>
      <dgm:spPr/>
      <dgm:t>
        <a:bodyPr/>
        <a:lstStyle/>
        <a:p>
          <a:endParaRPr lang="it-IT"/>
        </a:p>
      </dgm:t>
    </dgm:pt>
    <dgm:pt modelId="{FF7A3F60-7D20-4E45-B97A-D7235699E2EB}" type="sibTrans" cxnId="{317B8CC5-8454-43BB-B0AE-0AD2B4A52B26}">
      <dgm:prSet/>
      <dgm:spPr/>
      <dgm:t>
        <a:bodyPr/>
        <a:lstStyle/>
        <a:p>
          <a:endParaRPr lang="it-IT"/>
        </a:p>
      </dgm:t>
    </dgm:pt>
    <dgm:pt modelId="{2FFD7ED9-F6D0-4638-84BA-483C2F6EB47C}">
      <dgm:prSet phldrT="[Testo]" custT="1"/>
      <dgm:spPr/>
      <dgm:t>
        <a:bodyPr/>
        <a:lstStyle/>
        <a:p>
          <a:r>
            <a:rPr lang="it-IT" sz="2800" dirty="0" smtClean="0"/>
            <a:t>GARANTIRE LA CONTINUITA’ ASSISTENZIALE E LA SICUREZZA DEL  MALATO NEL PASSAGGIO DALL’OSPEDALE E TERRITORIO </a:t>
          </a:r>
          <a:endParaRPr lang="it-IT" sz="2800" dirty="0"/>
        </a:p>
      </dgm:t>
    </dgm:pt>
    <dgm:pt modelId="{2AC1E2D3-2097-475B-91BE-CF1F3EB92AB5}" type="parTrans" cxnId="{5FA54B0C-52AA-4C2F-A557-EBD9C20F7B1D}">
      <dgm:prSet/>
      <dgm:spPr/>
      <dgm:t>
        <a:bodyPr/>
        <a:lstStyle/>
        <a:p>
          <a:endParaRPr lang="it-IT"/>
        </a:p>
      </dgm:t>
    </dgm:pt>
    <dgm:pt modelId="{139160C2-5877-461B-AF96-487046C76329}" type="sibTrans" cxnId="{5FA54B0C-52AA-4C2F-A557-EBD9C20F7B1D}">
      <dgm:prSet/>
      <dgm:spPr/>
      <dgm:t>
        <a:bodyPr/>
        <a:lstStyle/>
        <a:p>
          <a:endParaRPr lang="it-IT"/>
        </a:p>
      </dgm:t>
    </dgm:pt>
    <dgm:pt modelId="{A691E58C-3865-4B49-9A89-26056F4ADCDF}">
      <dgm:prSet phldrT="[Testo]"/>
      <dgm:spPr/>
      <dgm:t>
        <a:bodyPr/>
        <a:lstStyle/>
        <a:p>
          <a:r>
            <a:rPr lang="it-IT" dirty="0" smtClean="0"/>
            <a:t>USCITA</a:t>
          </a:r>
          <a:endParaRPr lang="it-IT" dirty="0"/>
        </a:p>
      </dgm:t>
    </dgm:pt>
    <dgm:pt modelId="{8617817E-02F7-4DE3-8DC3-19B720921168}" type="parTrans" cxnId="{548BD1DD-5898-404D-84D5-4A05DC2C417B}">
      <dgm:prSet/>
      <dgm:spPr/>
      <dgm:t>
        <a:bodyPr/>
        <a:lstStyle/>
        <a:p>
          <a:endParaRPr lang="it-IT"/>
        </a:p>
      </dgm:t>
    </dgm:pt>
    <dgm:pt modelId="{91DC6FA7-A468-4DD8-BBC5-9488D802F285}" type="sibTrans" cxnId="{548BD1DD-5898-404D-84D5-4A05DC2C417B}">
      <dgm:prSet/>
      <dgm:spPr/>
      <dgm:t>
        <a:bodyPr/>
        <a:lstStyle/>
        <a:p>
          <a:endParaRPr lang="it-IT"/>
        </a:p>
      </dgm:t>
    </dgm:pt>
    <dgm:pt modelId="{5CEC87A0-513A-417A-8AE2-A5F317D490FF}" type="pres">
      <dgm:prSet presAssocID="{2F25B3A7-0844-40B0-AEDD-5307F01F7524}" presName="composite" presStyleCnt="0">
        <dgm:presLayoutVars>
          <dgm:chMax val="1"/>
          <dgm:dir/>
          <dgm:resizeHandles val="exact"/>
        </dgm:presLayoutVars>
      </dgm:prSet>
      <dgm:spPr/>
      <dgm:t>
        <a:bodyPr/>
        <a:lstStyle/>
        <a:p>
          <a:endParaRPr lang="it-IT"/>
        </a:p>
      </dgm:t>
    </dgm:pt>
    <dgm:pt modelId="{C8FC0C6F-625A-4754-A3B8-075F18420ECF}" type="pres">
      <dgm:prSet presAssocID="{C62F2F3E-BA00-427C-8623-7566849B3871}" presName="roof" presStyleLbl="dkBgShp" presStyleIdx="0" presStyleCnt="2" custLinFactNeighborX="289" custLinFactNeighborY="0"/>
      <dgm:spPr/>
      <dgm:t>
        <a:bodyPr/>
        <a:lstStyle/>
        <a:p>
          <a:endParaRPr lang="it-IT"/>
        </a:p>
      </dgm:t>
    </dgm:pt>
    <dgm:pt modelId="{02B0C930-4028-4638-983C-A66385336E86}" type="pres">
      <dgm:prSet presAssocID="{C62F2F3E-BA00-427C-8623-7566849B3871}" presName="pillars" presStyleCnt="0"/>
      <dgm:spPr/>
    </dgm:pt>
    <dgm:pt modelId="{C707A601-5ED4-40F2-8398-63B68B9E35CE}" type="pres">
      <dgm:prSet presAssocID="{C62F2F3E-BA00-427C-8623-7566849B3871}" presName="pillar1" presStyleLbl="node1" presStyleIdx="0" presStyleCnt="3">
        <dgm:presLayoutVars>
          <dgm:bulletEnabled val="1"/>
        </dgm:presLayoutVars>
      </dgm:prSet>
      <dgm:spPr/>
      <dgm:t>
        <a:bodyPr/>
        <a:lstStyle/>
        <a:p>
          <a:endParaRPr lang="it-IT"/>
        </a:p>
      </dgm:t>
    </dgm:pt>
    <dgm:pt modelId="{5F128479-F180-41EC-818B-9B49E9DF7FFC}" type="pres">
      <dgm:prSet presAssocID="{2FFD7ED9-F6D0-4638-84BA-483C2F6EB47C}" presName="pillarX" presStyleLbl="node1" presStyleIdx="1" presStyleCnt="3" custLinFactNeighborY="-837">
        <dgm:presLayoutVars>
          <dgm:bulletEnabled val="1"/>
        </dgm:presLayoutVars>
      </dgm:prSet>
      <dgm:spPr/>
      <dgm:t>
        <a:bodyPr/>
        <a:lstStyle/>
        <a:p>
          <a:endParaRPr lang="it-IT"/>
        </a:p>
      </dgm:t>
    </dgm:pt>
    <dgm:pt modelId="{EEF6772E-705B-467E-9897-760C197D50E4}" type="pres">
      <dgm:prSet presAssocID="{A691E58C-3865-4B49-9A89-26056F4ADCDF}" presName="pillarX" presStyleLbl="node1" presStyleIdx="2" presStyleCnt="3">
        <dgm:presLayoutVars>
          <dgm:bulletEnabled val="1"/>
        </dgm:presLayoutVars>
      </dgm:prSet>
      <dgm:spPr/>
      <dgm:t>
        <a:bodyPr/>
        <a:lstStyle/>
        <a:p>
          <a:endParaRPr lang="it-IT"/>
        </a:p>
      </dgm:t>
    </dgm:pt>
    <dgm:pt modelId="{4FCD956B-8D8B-468B-8645-579744097027}" type="pres">
      <dgm:prSet presAssocID="{C62F2F3E-BA00-427C-8623-7566849B3871}" presName="base" presStyleLbl="dkBgShp" presStyleIdx="1" presStyleCnt="2"/>
      <dgm:spPr/>
    </dgm:pt>
  </dgm:ptLst>
  <dgm:cxnLst>
    <dgm:cxn modelId="{C79AA18B-1F85-4324-BEA7-C0A7A41C34D5}" srcId="{2F25B3A7-0844-40B0-AEDD-5307F01F7524}" destId="{C62F2F3E-BA00-427C-8623-7566849B3871}" srcOrd="0" destOrd="0" parTransId="{55BDB875-3EF5-467E-B218-9A5F1821F952}" sibTransId="{CFC90083-4321-4DDC-9222-620EB75F6863}"/>
    <dgm:cxn modelId="{526D7C71-ACF8-4822-A262-951E272432D1}" type="presOf" srcId="{65678BE7-AC7A-4695-92AE-1175B9258A6B}" destId="{C707A601-5ED4-40F2-8398-63B68B9E35CE}" srcOrd="0" destOrd="0" presId="urn:microsoft.com/office/officeart/2005/8/layout/hList3"/>
    <dgm:cxn modelId="{5FA54B0C-52AA-4C2F-A557-EBD9C20F7B1D}" srcId="{C62F2F3E-BA00-427C-8623-7566849B3871}" destId="{2FFD7ED9-F6D0-4638-84BA-483C2F6EB47C}" srcOrd="1" destOrd="0" parTransId="{2AC1E2D3-2097-475B-91BE-CF1F3EB92AB5}" sibTransId="{139160C2-5877-461B-AF96-487046C76329}"/>
    <dgm:cxn modelId="{548BD1DD-5898-404D-84D5-4A05DC2C417B}" srcId="{C62F2F3E-BA00-427C-8623-7566849B3871}" destId="{A691E58C-3865-4B49-9A89-26056F4ADCDF}" srcOrd="2" destOrd="0" parTransId="{8617817E-02F7-4DE3-8DC3-19B720921168}" sibTransId="{91DC6FA7-A468-4DD8-BBC5-9488D802F285}"/>
    <dgm:cxn modelId="{317B8CC5-8454-43BB-B0AE-0AD2B4A52B26}" srcId="{C62F2F3E-BA00-427C-8623-7566849B3871}" destId="{65678BE7-AC7A-4695-92AE-1175B9258A6B}" srcOrd="0" destOrd="0" parTransId="{5BBA434E-BA11-4428-88C6-19B21D84FC8B}" sibTransId="{FF7A3F60-7D20-4E45-B97A-D7235699E2EB}"/>
    <dgm:cxn modelId="{8377188E-E93B-46C4-9E47-5357893568E1}" type="presOf" srcId="{C62F2F3E-BA00-427C-8623-7566849B3871}" destId="{C8FC0C6F-625A-4754-A3B8-075F18420ECF}" srcOrd="0" destOrd="0" presId="urn:microsoft.com/office/officeart/2005/8/layout/hList3"/>
    <dgm:cxn modelId="{9699C921-4E33-42FA-A12F-74840BE72AC6}" type="presOf" srcId="{2F25B3A7-0844-40B0-AEDD-5307F01F7524}" destId="{5CEC87A0-513A-417A-8AE2-A5F317D490FF}" srcOrd="0" destOrd="0" presId="urn:microsoft.com/office/officeart/2005/8/layout/hList3"/>
    <dgm:cxn modelId="{D1F2B57E-5F74-4C6A-84BA-AB8B079BE550}" type="presOf" srcId="{A691E58C-3865-4B49-9A89-26056F4ADCDF}" destId="{EEF6772E-705B-467E-9897-760C197D50E4}" srcOrd="0" destOrd="0" presId="urn:microsoft.com/office/officeart/2005/8/layout/hList3"/>
    <dgm:cxn modelId="{D40CC76C-7807-48C4-AAB9-806B7300D27C}" type="presOf" srcId="{2FFD7ED9-F6D0-4638-84BA-483C2F6EB47C}" destId="{5F128479-F180-41EC-818B-9B49E9DF7FFC}" srcOrd="0" destOrd="0" presId="urn:microsoft.com/office/officeart/2005/8/layout/hList3"/>
    <dgm:cxn modelId="{F411223B-8306-4F76-8611-F9082BBC3E72}" type="presParOf" srcId="{5CEC87A0-513A-417A-8AE2-A5F317D490FF}" destId="{C8FC0C6F-625A-4754-A3B8-075F18420ECF}" srcOrd="0" destOrd="0" presId="urn:microsoft.com/office/officeart/2005/8/layout/hList3"/>
    <dgm:cxn modelId="{3A31ECE3-D69D-4D4B-8942-A368FEAA47AE}" type="presParOf" srcId="{5CEC87A0-513A-417A-8AE2-A5F317D490FF}" destId="{02B0C930-4028-4638-983C-A66385336E86}" srcOrd="1" destOrd="0" presId="urn:microsoft.com/office/officeart/2005/8/layout/hList3"/>
    <dgm:cxn modelId="{7405760F-4DAB-4BCC-88CD-021078EF6959}" type="presParOf" srcId="{02B0C930-4028-4638-983C-A66385336E86}" destId="{C707A601-5ED4-40F2-8398-63B68B9E35CE}" srcOrd="0" destOrd="0" presId="urn:microsoft.com/office/officeart/2005/8/layout/hList3"/>
    <dgm:cxn modelId="{33184C04-00B5-43AA-95F3-69D0E8F6246E}" type="presParOf" srcId="{02B0C930-4028-4638-983C-A66385336E86}" destId="{5F128479-F180-41EC-818B-9B49E9DF7FFC}" srcOrd="1" destOrd="0" presId="urn:microsoft.com/office/officeart/2005/8/layout/hList3"/>
    <dgm:cxn modelId="{E7AA4491-381F-47CF-A3C4-A89108CF4B29}" type="presParOf" srcId="{02B0C930-4028-4638-983C-A66385336E86}" destId="{EEF6772E-705B-467E-9897-760C197D50E4}" srcOrd="2" destOrd="0" presId="urn:microsoft.com/office/officeart/2005/8/layout/hList3"/>
    <dgm:cxn modelId="{84B61125-D427-4E48-B93D-06D4F055ED3A}" type="presParOf" srcId="{5CEC87A0-513A-417A-8AE2-A5F317D490FF}" destId="{4FCD956B-8D8B-468B-8645-57974409702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073689-FFE0-4F67-8053-BA4170799101}" type="doc">
      <dgm:prSet loTypeId="urn:microsoft.com/office/officeart/2005/8/layout/vList3#1" loCatId="list" qsTypeId="urn:microsoft.com/office/officeart/2005/8/quickstyle/simple1" qsCatId="simple" csTypeId="urn:microsoft.com/office/officeart/2005/8/colors/accent1_2" csCatId="accent1" phldr="1"/>
      <dgm:spPr/>
    </dgm:pt>
    <dgm:pt modelId="{D57451DB-E2A4-4E92-8FBD-58C5D5A9CBC0}">
      <dgm:prSet phldrT="[Testo]"/>
      <dgm:spPr/>
      <dgm:t>
        <a:bodyPr/>
        <a:lstStyle/>
        <a:p>
          <a:r>
            <a:rPr lang="it-IT" dirty="0" smtClean="0"/>
            <a:t>MIGLIORAMENTO DEI FLUSSI INFORMATIVI IN ENTRATA ED IN USCITA</a:t>
          </a:r>
          <a:endParaRPr lang="it-IT" dirty="0"/>
        </a:p>
      </dgm:t>
    </dgm:pt>
    <dgm:pt modelId="{EAC75381-E903-4249-89A6-700D5ACD181D}" type="parTrans" cxnId="{AE369C18-A35B-4199-A687-54A25B28F209}">
      <dgm:prSet/>
      <dgm:spPr/>
      <dgm:t>
        <a:bodyPr/>
        <a:lstStyle/>
        <a:p>
          <a:endParaRPr lang="it-IT"/>
        </a:p>
      </dgm:t>
    </dgm:pt>
    <dgm:pt modelId="{F766074B-2E68-4A41-8123-9296C356F7A6}" type="sibTrans" cxnId="{AE369C18-A35B-4199-A687-54A25B28F209}">
      <dgm:prSet/>
      <dgm:spPr/>
      <dgm:t>
        <a:bodyPr/>
        <a:lstStyle/>
        <a:p>
          <a:endParaRPr lang="it-IT"/>
        </a:p>
      </dgm:t>
    </dgm:pt>
    <dgm:pt modelId="{184DD453-29CC-4C00-9C44-C33604F0F544}">
      <dgm:prSet phldrT="[Testo]"/>
      <dgm:spPr/>
      <dgm:t>
        <a:bodyPr/>
        <a:lstStyle/>
        <a:p>
          <a:r>
            <a:rPr lang="it-IT" smtClean="0"/>
            <a:t>MAGGIORE QUALITA’ E QUANTITA’ DEI RAPPORTI TRA MEDICO OSPEDALIERO E  MMG</a:t>
          </a:r>
          <a:endParaRPr lang="it-IT"/>
        </a:p>
      </dgm:t>
    </dgm:pt>
    <dgm:pt modelId="{A5D9634F-783F-477E-A33B-B406BFBA2BF7}" type="parTrans" cxnId="{5E35BF05-5957-4A32-92A0-D2E88F188A1F}">
      <dgm:prSet/>
      <dgm:spPr/>
      <dgm:t>
        <a:bodyPr/>
        <a:lstStyle/>
        <a:p>
          <a:endParaRPr lang="it-IT"/>
        </a:p>
      </dgm:t>
    </dgm:pt>
    <dgm:pt modelId="{663DDE07-9BF5-4EB8-902A-25E08A630283}" type="sibTrans" cxnId="{5E35BF05-5957-4A32-92A0-D2E88F188A1F}">
      <dgm:prSet/>
      <dgm:spPr/>
      <dgm:t>
        <a:bodyPr/>
        <a:lstStyle/>
        <a:p>
          <a:endParaRPr lang="it-IT"/>
        </a:p>
      </dgm:t>
    </dgm:pt>
    <dgm:pt modelId="{42BC4309-FC7D-4830-8A7F-00A3B07832F4}">
      <dgm:prSet phldrT="[Testo]"/>
      <dgm:spPr/>
      <dgm:t>
        <a:bodyPr/>
        <a:lstStyle/>
        <a:p>
          <a:r>
            <a:rPr lang="it-IT" dirty="0" smtClean="0"/>
            <a:t>MAGGIORE INFORMATIZZAZIONE E CONDIVISIONE ( ATLANTE, FASCICOLO ELETTRONICO )</a:t>
          </a:r>
          <a:endParaRPr lang="it-IT" dirty="0"/>
        </a:p>
      </dgm:t>
    </dgm:pt>
    <dgm:pt modelId="{262339AF-CB9B-4D42-BC42-3E32553283C1}" type="parTrans" cxnId="{55FCC808-4FF2-4A4F-9886-2207097594BF}">
      <dgm:prSet/>
      <dgm:spPr/>
      <dgm:t>
        <a:bodyPr/>
        <a:lstStyle/>
        <a:p>
          <a:endParaRPr lang="it-IT"/>
        </a:p>
      </dgm:t>
    </dgm:pt>
    <dgm:pt modelId="{ED50F020-42AC-4E1B-91B1-4C1B4F5820AC}" type="sibTrans" cxnId="{55FCC808-4FF2-4A4F-9886-2207097594BF}">
      <dgm:prSet/>
      <dgm:spPr/>
      <dgm:t>
        <a:bodyPr/>
        <a:lstStyle/>
        <a:p>
          <a:endParaRPr lang="it-IT"/>
        </a:p>
      </dgm:t>
    </dgm:pt>
    <dgm:pt modelId="{4EC55D59-98AA-468A-96A4-3D5FAAA84253}" type="pres">
      <dgm:prSet presAssocID="{C3073689-FFE0-4F67-8053-BA4170799101}" presName="linearFlow" presStyleCnt="0">
        <dgm:presLayoutVars>
          <dgm:dir/>
          <dgm:resizeHandles val="exact"/>
        </dgm:presLayoutVars>
      </dgm:prSet>
      <dgm:spPr/>
    </dgm:pt>
    <dgm:pt modelId="{202BEF98-1FDF-4C7E-B7D7-9708B1C55029}" type="pres">
      <dgm:prSet presAssocID="{D57451DB-E2A4-4E92-8FBD-58C5D5A9CBC0}" presName="composite" presStyleCnt="0"/>
      <dgm:spPr/>
    </dgm:pt>
    <dgm:pt modelId="{19127E7D-9A1B-467D-B164-10366EE90D55}" type="pres">
      <dgm:prSet presAssocID="{D57451DB-E2A4-4E92-8FBD-58C5D5A9CBC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it-IT"/>
        </a:p>
      </dgm:t>
    </dgm:pt>
    <dgm:pt modelId="{0DBD9845-9ED7-4FF6-A460-01562C14EF76}" type="pres">
      <dgm:prSet presAssocID="{D57451DB-E2A4-4E92-8FBD-58C5D5A9CBC0}" presName="txShp" presStyleLbl="node1" presStyleIdx="0" presStyleCnt="3">
        <dgm:presLayoutVars>
          <dgm:bulletEnabled val="1"/>
        </dgm:presLayoutVars>
      </dgm:prSet>
      <dgm:spPr/>
      <dgm:t>
        <a:bodyPr/>
        <a:lstStyle/>
        <a:p>
          <a:endParaRPr lang="it-IT"/>
        </a:p>
      </dgm:t>
    </dgm:pt>
    <dgm:pt modelId="{DD784C27-0733-4F3B-A5EA-2C42DC84A6BE}" type="pres">
      <dgm:prSet presAssocID="{F766074B-2E68-4A41-8123-9296C356F7A6}" presName="spacing" presStyleCnt="0"/>
      <dgm:spPr/>
    </dgm:pt>
    <dgm:pt modelId="{CCF401DF-8A62-41E9-BC52-1245DEBD7742}" type="pres">
      <dgm:prSet presAssocID="{184DD453-29CC-4C00-9C44-C33604F0F544}" presName="composite" presStyleCnt="0"/>
      <dgm:spPr/>
    </dgm:pt>
    <dgm:pt modelId="{5139C9E8-C829-48EB-B4B1-01BE8B2C72F5}" type="pres">
      <dgm:prSet presAssocID="{184DD453-29CC-4C00-9C44-C33604F0F544}"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A951DCDA-A1E6-4FCC-862C-FDFF4CF94D04}" type="pres">
      <dgm:prSet presAssocID="{184DD453-29CC-4C00-9C44-C33604F0F544}" presName="txShp" presStyleLbl="node1" presStyleIdx="1" presStyleCnt="3">
        <dgm:presLayoutVars>
          <dgm:bulletEnabled val="1"/>
        </dgm:presLayoutVars>
      </dgm:prSet>
      <dgm:spPr/>
      <dgm:t>
        <a:bodyPr/>
        <a:lstStyle/>
        <a:p>
          <a:endParaRPr lang="it-IT"/>
        </a:p>
      </dgm:t>
    </dgm:pt>
    <dgm:pt modelId="{F0D39A3A-78A3-4F62-A83D-316F108C5DFE}" type="pres">
      <dgm:prSet presAssocID="{663DDE07-9BF5-4EB8-902A-25E08A630283}" presName="spacing" presStyleCnt="0"/>
      <dgm:spPr/>
    </dgm:pt>
    <dgm:pt modelId="{DEC42FE6-95F3-45CA-8A0B-A5D856BCECD2}" type="pres">
      <dgm:prSet presAssocID="{42BC4309-FC7D-4830-8A7F-00A3B07832F4}" presName="composite" presStyleCnt="0"/>
      <dgm:spPr/>
    </dgm:pt>
    <dgm:pt modelId="{730B88FC-164B-4D81-B545-DED7FDCBD54C}" type="pres">
      <dgm:prSet presAssocID="{42BC4309-FC7D-4830-8A7F-00A3B07832F4}"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00C6A22D-1A34-429D-AEB5-0EF1ED0FD21B}" type="pres">
      <dgm:prSet presAssocID="{42BC4309-FC7D-4830-8A7F-00A3B07832F4}" presName="txShp" presStyleLbl="node1" presStyleIdx="2" presStyleCnt="3">
        <dgm:presLayoutVars>
          <dgm:bulletEnabled val="1"/>
        </dgm:presLayoutVars>
      </dgm:prSet>
      <dgm:spPr/>
      <dgm:t>
        <a:bodyPr/>
        <a:lstStyle/>
        <a:p>
          <a:endParaRPr lang="it-IT"/>
        </a:p>
      </dgm:t>
    </dgm:pt>
  </dgm:ptLst>
  <dgm:cxnLst>
    <dgm:cxn modelId="{62A4FAD8-F4BE-452B-B16E-1BD97792707C}" type="presOf" srcId="{42BC4309-FC7D-4830-8A7F-00A3B07832F4}" destId="{00C6A22D-1A34-429D-AEB5-0EF1ED0FD21B}" srcOrd="0" destOrd="0" presId="urn:microsoft.com/office/officeart/2005/8/layout/vList3#1"/>
    <dgm:cxn modelId="{DE4298FC-892F-4BBB-B5A4-F62990882B39}" type="presOf" srcId="{184DD453-29CC-4C00-9C44-C33604F0F544}" destId="{A951DCDA-A1E6-4FCC-862C-FDFF4CF94D04}" srcOrd="0" destOrd="0" presId="urn:microsoft.com/office/officeart/2005/8/layout/vList3#1"/>
    <dgm:cxn modelId="{AE369C18-A35B-4199-A687-54A25B28F209}" srcId="{C3073689-FFE0-4F67-8053-BA4170799101}" destId="{D57451DB-E2A4-4E92-8FBD-58C5D5A9CBC0}" srcOrd="0" destOrd="0" parTransId="{EAC75381-E903-4249-89A6-700D5ACD181D}" sibTransId="{F766074B-2E68-4A41-8123-9296C356F7A6}"/>
    <dgm:cxn modelId="{8538D4B1-D75F-493F-A029-FC6711F83635}" type="presOf" srcId="{D57451DB-E2A4-4E92-8FBD-58C5D5A9CBC0}" destId="{0DBD9845-9ED7-4FF6-A460-01562C14EF76}" srcOrd="0" destOrd="0" presId="urn:microsoft.com/office/officeart/2005/8/layout/vList3#1"/>
    <dgm:cxn modelId="{5808AA99-3AC7-4C38-8E66-277CC7B5375A}" type="presOf" srcId="{C3073689-FFE0-4F67-8053-BA4170799101}" destId="{4EC55D59-98AA-468A-96A4-3D5FAAA84253}" srcOrd="0" destOrd="0" presId="urn:microsoft.com/office/officeart/2005/8/layout/vList3#1"/>
    <dgm:cxn modelId="{55FCC808-4FF2-4A4F-9886-2207097594BF}" srcId="{C3073689-FFE0-4F67-8053-BA4170799101}" destId="{42BC4309-FC7D-4830-8A7F-00A3B07832F4}" srcOrd="2" destOrd="0" parTransId="{262339AF-CB9B-4D42-BC42-3E32553283C1}" sibTransId="{ED50F020-42AC-4E1B-91B1-4C1B4F5820AC}"/>
    <dgm:cxn modelId="{5E35BF05-5957-4A32-92A0-D2E88F188A1F}" srcId="{C3073689-FFE0-4F67-8053-BA4170799101}" destId="{184DD453-29CC-4C00-9C44-C33604F0F544}" srcOrd="1" destOrd="0" parTransId="{A5D9634F-783F-477E-A33B-B406BFBA2BF7}" sibTransId="{663DDE07-9BF5-4EB8-902A-25E08A630283}"/>
    <dgm:cxn modelId="{1D16B652-F6AC-483F-ADD0-575A030A8154}" type="presParOf" srcId="{4EC55D59-98AA-468A-96A4-3D5FAAA84253}" destId="{202BEF98-1FDF-4C7E-B7D7-9708B1C55029}" srcOrd="0" destOrd="0" presId="urn:microsoft.com/office/officeart/2005/8/layout/vList3#1"/>
    <dgm:cxn modelId="{F08D5806-1034-4437-8F94-BCCE97CEDD0A}" type="presParOf" srcId="{202BEF98-1FDF-4C7E-B7D7-9708B1C55029}" destId="{19127E7D-9A1B-467D-B164-10366EE90D55}" srcOrd="0" destOrd="0" presId="urn:microsoft.com/office/officeart/2005/8/layout/vList3#1"/>
    <dgm:cxn modelId="{F92C6261-A7BB-41E7-B0C1-F2245C679CD3}" type="presParOf" srcId="{202BEF98-1FDF-4C7E-B7D7-9708B1C55029}" destId="{0DBD9845-9ED7-4FF6-A460-01562C14EF76}" srcOrd="1" destOrd="0" presId="urn:microsoft.com/office/officeart/2005/8/layout/vList3#1"/>
    <dgm:cxn modelId="{54CA1326-CD99-4BAA-8EE4-57A5606F53BB}" type="presParOf" srcId="{4EC55D59-98AA-468A-96A4-3D5FAAA84253}" destId="{DD784C27-0733-4F3B-A5EA-2C42DC84A6BE}" srcOrd="1" destOrd="0" presId="urn:microsoft.com/office/officeart/2005/8/layout/vList3#1"/>
    <dgm:cxn modelId="{D1EA2875-2DA8-4E56-980E-4FF7145DD3B2}" type="presParOf" srcId="{4EC55D59-98AA-468A-96A4-3D5FAAA84253}" destId="{CCF401DF-8A62-41E9-BC52-1245DEBD7742}" srcOrd="2" destOrd="0" presId="urn:microsoft.com/office/officeart/2005/8/layout/vList3#1"/>
    <dgm:cxn modelId="{E5AAF5C8-9FF1-4D6C-8581-11370F3E039C}" type="presParOf" srcId="{CCF401DF-8A62-41E9-BC52-1245DEBD7742}" destId="{5139C9E8-C829-48EB-B4B1-01BE8B2C72F5}" srcOrd="0" destOrd="0" presId="urn:microsoft.com/office/officeart/2005/8/layout/vList3#1"/>
    <dgm:cxn modelId="{FBB66552-DDD3-4CA4-8757-AA11A925B974}" type="presParOf" srcId="{CCF401DF-8A62-41E9-BC52-1245DEBD7742}" destId="{A951DCDA-A1E6-4FCC-862C-FDFF4CF94D04}" srcOrd="1" destOrd="0" presId="urn:microsoft.com/office/officeart/2005/8/layout/vList3#1"/>
    <dgm:cxn modelId="{2D6FFFAF-0A3E-4EDB-892F-C0EED35F6F58}" type="presParOf" srcId="{4EC55D59-98AA-468A-96A4-3D5FAAA84253}" destId="{F0D39A3A-78A3-4F62-A83D-316F108C5DFE}" srcOrd="3" destOrd="0" presId="urn:microsoft.com/office/officeart/2005/8/layout/vList3#1"/>
    <dgm:cxn modelId="{F712BB28-663A-431C-BF1E-4C0ECC03AE41}" type="presParOf" srcId="{4EC55D59-98AA-468A-96A4-3D5FAAA84253}" destId="{DEC42FE6-95F3-45CA-8A0B-A5D856BCECD2}" srcOrd="4" destOrd="0" presId="urn:microsoft.com/office/officeart/2005/8/layout/vList3#1"/>
    <dgm:cxn modelId="{3EC2A15C-A66C-43D1-B523-E3F76ED5A931}" type="presParOf" srcId="{DEC42FE6-95F3-45CA-8A0B-A5D856BCECD2}" destId="{730B88FC-164B-4D81-B545-DED7FDCBD54C}" srcOrd="0" destOrd="0" presId="urn:microsoft.com/office/officeart/2005/8/layout/vList3#1"/>
    <dgm:cxn modelId="{B18BF8A7-DDE7-49EA-90B6-C8A0D6343BEB}" type="presParOf" srcId="{DEC42FE6-95F3-45CA-8A0B-A5D856BCECD2}" destId="{00C6A22D-1A34-429D-AEB5-0EF1ED0FD21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74715-1737-427B-9FEA-84225487B373}">
      <dsp:nvSpPr>
        <dsp:cNvPr id="0" name=""/>
        <dsp:cNvSpPr/>
      </dsp:nvSpPr>
      <dsp:spPr>
        <a:xfrm>
          <a:off x="3793066" y="2438400"/>
          <a:ext cx="2980266" cy="298026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it-IT" sz="4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it-IT" sz="4000" kern="1200" dirty="0" smtClean="0"/>
            <a:t>MMG</a:t>
          </a:r>
        </a:p>
        <a:p>
          <a:pPr marL="0" marR="0" lvl="0" indent="0" algn="ctr" defTabSz="914400" eaLnBrk="1" fontAlgn="auto" latinLnBrk="0" hangingPunct="1">
            <a:lnSpc>
              <a:spcPct val="100000"/>
            </a:lnSpc>
            <a:spcBef>
              <a:spcPct val="0"/>
            </a:spcBef>
            <a:spcAft>
              <a:spcPts val="0"/>
            </a:spcAft>
            <a:buClrTx/>
            <a:buSzTx/>
            <a:buFontTx/>
            <a:buNone/>
            <a:tabLst/>
            <a:defRPr/>
          </a:pPr>
          <a:r>
            <a:rPr lang="it-IT" sz="4000" kern="1200" dirty="0" smtClean="0"/>
            <a:t>E</a:t>
          </a:r>
        </a:p>
        <a:p>
          <a:pPr marL="0" marR="0" lvl="0" indent="0" algn="ctr" defTabSz="914400" eaLnBrk="1" fontAlgn="auto" latinLnBrk="0" hangingPunct="1">
            <a:lnSpc>
              <a:spcPct val="100000"/>
            </a:lnSpc>
            <a:spcBef>
              <a:spcPct val="0"/>
            </a:spcBef>
            <a:spcAft>
              <a:spcPts val="0"/>
            </a:spcAft>
            <a:buClrTx/>
            <a:buSzTx/>
            <a:buFontTx/>
            <a:buNone/>
            <a:tabLst/>
            <a:defRPr/>
          </a:pPr>
          <a:r>
            <a:rPr lang="it-IT" sz="2400" kern="1200" dirty="0" smtClean="0">
              <a:solidFill>
                <a:schemeClr val="bg1"/>
              </a:solidFill>
            </a:rPr>
            <a:t>CENTRO DI SALUTE</a:t>
          </a:r>
        </a:p>
        <a:p>
          <a:pPr lvl="0" algn="ctr" defTabSz="1778000">
            <a:lnSpc>
              <a:spcPct val="90000"/>
            </a:lnSpc>
            <a:spcBef>
              <a:spcPct val="0"/>
            </a:spcBef>
            <a:spcAft>
              <a:spcPct val="35000"/>
            </a:spcAft>
          </a:pPr>
          <a:endParaRPr lang="it-IT" sz="4000" kern="1200" dirty="0"/>
        </a:p>
      </dsp:txBody>
      <dsp:txXfrm>
        <a:off x="4392232" y="3136513"/>
        <a:ext cx="1781934" cy="1531918"/>
      </dsp:txXfrm>
    </dsp:sp>
    <dsp:sp modelId="{0FEC967B-3409-45D6-AEC0-76F6A7B3CECC}">
      <dsp:nvSpPr>
        <dsp:cNvPr id="0" name=""/>
        <dsp:cNvSpPr/>
      </dsp:nvSpPr>
      <dsp:spPr>
        <a:xfrm>
          <a:off x="2059093" y="1733973"/>
          <a:ext cx="2167466" cy="216746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UNITA VALUTAZIONE MULTIDIMENSIONALE</a:t>
          </a:r>
          <a:endParaRPr lang="it-IT" sz="1100" kern="1200" dirty="0"/>
        </a:p>
      </dsp:txBody>
      <dsp:txXfrm>
        <a:off x="2604759" y="2282937"/>
        <a:ext cx="1076134" cy="1069538"/>
      </dsp:txXfrm>
    </dsp:sp>
    <dsp:sp modelId="{AA89D2CB-C5D0-473C-8C0F-446A28256FAB}">
      <dsp:nvSpPr>
        <dsp:cNvPr id="0" name=""/>
        <dsp:cNvSpPr/>
      </dsp:nvSpPr>
      <dsp:spPr>
        <a:xfrm rot="20700000">
          <a:off x="3273095" y="238642"/>
          <a:ext cx="2123675" cy="212367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kern="1200" dirty="0" smtClean="0"/>
            <a:t>UO DIMISSIONE</a:t>
          </a:r>
          <a:endParaRPr lang="it-IT" sz="2400" kern="1200" dirty="0"/>
        </a:p>
      </dsp:txBody>
      <dsp:txXfrm rot="-20700000">
        <a:off x="3738879" y="704426"/>
        <a:ext cx="1192106" cy="1192106"/>
      </dsp:txXfrm>
    </dsp:sp>
    <dsp:sp modelId="{147C8B3D-AFB6-4C4C-A170-731AC58080EE}">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C56B1-43E1-43EA-9E16-B4099DA655B2}">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F46955-2EE2-4A44-89FC-510F4138D895}">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7CDB3-82ED-486D-B816-BBF8CB9FE62C}">
      <dsp:nvSpPr>
        <dsp:cNvPr id="0" name=""/>
        <dsp:cNvSpPr/>
      </dsp:nvSpPr>
      <dsp:spPr>
        <a:xfrm>
          <a:off x="0" y="176059"/>
          <a:ext cx="9571856" cy="1990950"/>
        </a:xfrm>
        <a:prstGeom prst="rect">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solidFill>
                <a:srgbClr val="FF0000"/>
              </a:solidFill>
            </a:rPr>
            <a:t>FASE 1: SEGNALAZIONE</a:t>
          </a:r>
          <a:endParaRPr lang="it-IT" sz="6500" kern="1200" dirty="0">
            <a:solidFill>
              <a:srgbClr val="FF0000"/>
            </a:solidFill>
          </a:endParaRPr>
        </a:p>
      </dsp:txBody>
      <dsp:txXfrm>
        <a:off x="0" y="176059"/>
        <a:ext cx="9571856" cy="1990950"/>
      </dsp:txXfrm>
    </dsp:sp>
    <dsp:sp modelId="{12F1A9A7-97F1-4766-93FC-5A0DBB2256E2}">
      <dsp:nvSpPr>
        <dsp:cNvPr id="0" name=""/>
        <dsp:cNvSpPr/>
      </dsp:nvSpPr>
      <dsp:spPr>
        <a:xfrm>
          <a:off x="4673" y="1990950"/>
          <a:ext cx="3187502" cy="4180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t-IT" sz="2800" kern="1200" dirty="0" smtClean="0"/>
            <a:t>INDIVIDUARE FIN DALL’INGRESSO IN OSPEDALE LE PERSONE CHE POSSONO NECESSITARE DI UN PERCORSO DI DIMISSIONE OSPEDALIERA PROTETTA</a:t>
          </a:r>
          <a:endParaRPr lang="it-IT" sz="2800" kern="1200" dirty="0"/>
        </a:p>
      </dsp:txBody>
      <dsp:txXfrm>
        <a:off x="4673" y="1990950"/>
        <a:ext cx="3187502" cy="4180996"/>
      </dsp:txXfrm>
    </dsp:sp>
    <dsp:sp modelId="{79C45640-9D20-4F46-BA0A-B7029F5A63D3}">
      <dsp:nvSpPr>
        <dsp:cNvPr id="0" name=""/>
        <dsp:cNvSpPr/>
      </dsp:nvSpPr>
      <dsp:spPr>
        <a:xfrm>
          <a:off x="3192176" y="1990950"/>
          <a:ext cx="3187502" cy="4180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ATTIVARE PRECOCEMENTE LA RACCOLTA DI INFORMAZIONI DI CARATTERE ASSISTENZIALE</a:t>
          </a:r>
          <a:endParaRPr lang="it-IT" sz="3200" kern="1200" dirty="0"/>
        </a:p>
      </dsp:txBody>
      <dsp:txXfrm>
        <a:off x="3192176" y="1990950"/>
        <a:ext cx="3187502" cy="4180996"/>
      </dsp:txXfrm>
    </dsp:sp>
    <dsp:sp modelId="{27823A83-1736-45FF-8A01-366FD4372C03}">
      <dsp:nvSpPr>
        <dsp:cNvPr id="0" name=""/>
        <dsp:cNvSpPr/>
      </dsp:nvSpPr>
      <dsp:spPr>
        <a:xfrm>
          <a:off x="6379679" y="1990950"/>
          <a:ext cx="3187502" cy="4180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AVVIARE UNA TEMPESTIVA COLLABORAZIONE CON LE STRUTTURE TERRITORIALI E </a:t>
          </a:r>
          <a:r>
            <a:rPr lang="it-IT" sz="2800" kern="1200" dirty="0" smtClean="0">
              <a:solidFill>
                <a:srgbClr val="FF0000"/>
              </a:solidFill>
            </a:rPr>
            <a:t>IN SPECIAL MODO CON IL MEDICO DI MEDICINA GENERALE</a:t>
          </a:r>
          <a:endParaRPr lang="it-IT" sz="2800" kern="1200" dirty="0">
            <a:solidFill>
              <a:srgbClr val="FF0000"/>
            </a:solidFill>
          </a:endParaRPr>
        </a:p>
      </dsp:txBody>
      <dsp:txXfrm>
        <a:off x="6379679" y="1990950"/>
        <a:ext cx="3187502" cy="4180996"/>
      </dsp:txXfrm>
    </dsp:sp>
    <dsp:sp modelId="{41663008-81AB-47EA-9EE5-7C1957B6169B}">
      <dsp:nvSpPr>
        <dsp:cNvPr id="0" name=""/>
        <dsp:cNvSpPr/>
      </dsp:nvSpPr>
      <dsp:spPr>
        <a:xfrm>
          <a:off x="0" y="6171946"/>
          <a:ext cx="9571856" cy="4645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BBDF8-BC26-4E57-977A-D78692144AB1}">
      <dsp:nvSpPr>
        <dsp:cNvPr id="0" name=""/>
        <dsp:cNvSpPr/>
      </dsp:nvSpPr>
      <dsp:spPr>
        <a:xfrm>
          <a:off x="0" y="198786"/>
          <a:ext cx="9719522" cy="2028435"/>
        </a:xfrm>
        <a:prstGeom prst="rect">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it-IT" sz="5700" kern="1200" dirty="0" smtClean="0">
              <a:solidFill>
                <a:srgbClr val="FF0000"/>
              </a:solidFill>
            </a:rPr>
            <a:t>FASE 2: INQUADRAMENTO DELLE PROBLEMATICHE</a:t>
          </a:r>
          <a:endParaRPr lang="it-IT" sz="5700" kern="1200" dirty="0">
            <a:solidFill>
              <a:srgbClr val="FF0000"/>
            </a:solidFill>
          </a:endParaRPr>
        </a:p>
      </dsp:txBody>
      <dsp:txXfrm>
        <a:off x="0" y="198786"/>
        <a:ext cx="9719522" cy="2028435"/>
      </dsp:txXfrm>
    </dsp:sp>
    <dsp:sp modelId="{D3263768-7DAC-48E2-B478-253A4C2D5198}">
      <dsp:nvSpPr>
        <dsp:cNvPr id="0" name=""/>
        <dsp:cNvSpPr/>
      </dsp:nvSpPr>
      <dsp:spPr>
        <a:xfrm>
          <a:off x="21770" y="2017061"/>
          <a:ext cx="3236676" cy="4259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ASSICURARE MOMENTI DI SCAMBIO DELLE INFORMAZIONI TRA I COMPONENTI DELLA EQUIPE OSPDALIERA</a:t>
          </a:r>
          <a:endParaRPr lang="it-IT" sz="3200" kern="1200" dirty="0"/>
        </a:p>
      </dsp:txBody>
      <dsp:txXfrm>
        <a:off x="21770" y="2017061"/>
        <a:ext cx="3236676" cy="4259713"/>
      </dsp:txXfrm>
    </dsp:sp>
    <dsp:sp modelId="{A9739164-C3B0-4492-90B3-A132DACCD1F6}">
      <dsp:nvSpPr>
        <dsp:cNvPr id="0" name=""/>
        <dsp:cNvSpPr/>
      </dsp:nvSpPr>
      <dsp:spPr>
        <a:xfrm>
          <a:off x="3241422" y="2028435"/>
          <a:ext cx="3236676" cy="4259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FOCALIZZARE LE SPECIFICHE NECESSITA’ PER DETERMINARE SE E’ UN CASO SEMPLICE O COMPLESSO</a:t>
          </a:r>
          <a:endParaRPr lang="it-IT" sz="3200" kern="1200" dirty="0"/>
        </a:p>
      </dsp:txBody>
      <dsp:txXfrm>
        <a:off x="3241422" y="2028435"/>
        <a:ext cx="3236676" cy="4259713"/>
      </dsp:txXfrm>
    </dsp:sp>
    <dsp:sp modelId="{EE833541-CC13-4DD5-A9E6-0C0F23685E1E}">
      <dsp:nvSpPr>
        <dsp:cNvPr id="0" name=""/>
        <dsp:cNvSpPr/>
      </dsp:nvSpPr>
      <dsp:spPr>
        <a:xfrm>
          <a:off x="6478099" y="2028435"/>
          <a:ext cx="3236676" cy="4259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RICHIEDERE L’EVENTUALE INTERVENTO DELLA EQUIPE DELLA UNITA’ DI VALUTAZIONE MULTIDIMENSIONALE TERRITORIALE</a:t>
          </a:r>
          <a:endParaRPr lang="it-IT" sz="3200" kern="1200" dirty="0"/>
        </a:p>
      </dsp:txBody>
      <dsp:txXfrm>
        <a:off x="6478099" y="2028435"/>
        <a:ext cx="3236676" cy="4259713"/>
      </dsp:txXfrm>
    </dsp:sp>
    <dsp:sp modelId="{1D3408D6-0A47-4099-ADC5-F3BCF8721A2E}">
      <dsp:nvSpPr>
        <dsp:cNvPr id="0" name=""/>
        <dsp:cNvSpPr/>
      </dsp:nvSpPr>
      <dsp:spPr>
        <a:xfrm>
          <a:off x="0" y="6288148"/>
          <a:ext cx="9719522" cy="4733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4E3C1-2D75-4597-A571-4546F9EBF157}">
      <dsp:nvSpPr>
        <dsp:cNvPr id="0" name=""/>
        <dsp:cNvSpPr/>
      </dsp:nvSpPr>
      <dsp:spPr>
        <a:xfrm>
          <a:off x="0" y="56801"/>
          <a:ext cx="9571856" cy="1892127"/>
        </a:xfrm>
        <a:prstGeom prst="rect">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it-IT" sz="5300" kern="1200" dirty="0" smtClean="0">
              <a:solidFill>
                <a:srgbClr val="FF0000"/>
              </a:solidFill>
            </a:rPr>
            <a:t>FASE 3: PROGRAMMAZIONE DELLA DIMISSIONE</a:t>
          </a:r>
          <a:endParaRPr lang="it-IT" sz="5300" kern="1200" dirty="0">
            <a:solidFill>
              <a:srgbClr val="FF0000"/>
            </a:solidFill>
          </a:endParaRPr>
        </a:p>
      </dsp:txBody>
      <dsp:txXfrm>
        <a:off x="0" y="56801"/>
        <a:ext cx="9571856" cy="1892127"/>
      </dsp:txXfrm>
    </dsp:sp>
    <dsp:sp modelId="{6B0DE4B1-76F7-49CF-A2F6-A58B78AEF181}">
      <dsp:nvSpPr>
        <dsp:cNvPr id="0" name=""/>
        <dsp:cNvSpPr/>
      </dsp:nvSpPr>
      <dsp:spPr>
        <a:xfrm>
          <a:off x="4673" y="1892127"/>
          <a:ext cx="3187502" cy="3973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REALIZZARE UNA ORGANIZZAZIONE ADEGUATA DEI SERVIZI COINVOLTI NELLA DIMISSIONE</a:t>
          </a:r>
          <a:endParaRPr lang="it-IT" sz="3200" kern="1200" dirty="0"/>
        </a:p>
      </dsp:txBody>
      <dsp:txXfrm>
        <a:off x="4673" y="1892127"/>
        <a:ext cx="3187502" cy="3973466"/>
      </dsp:txXfrm>
    </dsp:sp>
    <dsp:sp modelId="{510CBC2A-8EE3-47B2-900F-E332E011C608}">
      <dsp:nvSpPr>
        <dsp:cNvPr id="0" name=""/>
        <dsp:cNvSpPr/>
      </dsp:nvSpPr>
      <dsp:spPr>
        <a:xfrm>
          <a:off x="3192176" y="1892127"/>
          <a:ext cx="3187502" cy="3973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ASSICURARE L’APPROVVIGIONAMENTO DEGLI AUSILI E DEI PRESIDI NECESSARI</a:t>
          </a:r>
          <a:endParaRPr lang="it-IT" sz="3200" kern="1200" dirty="0"/>
        </a:p>
      </dsp:txBody>
      <dsp:txXfrm>
        <a:off x="3192176" y="1892127"/>
        <a:ext cx="3187502" cy="3973466"/>
      </dsp:txXfrm>
    </dsp:sp>
    <dsp:sp modelId="{E9604A5B-4B26-4052-9C07-960B7B50911E}">
      <dsp:nvSpPr>
        <dsp:cNvPr id="0" name=""/>
        <dsp:cNvSpPr/>
      </dsp:nvSpPr>
      <dsp:spPr>
        <a:xfrm>
          <a:off x="6379679" y="1892127"/>
          <a:ext cx="3187502" cy="3973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ASSICURARE UNA ADEGUATA EDUCAZIONE SANITARIA / ADDESTRAMENTO AL PAZIENTE ED ALLA SUA FAMIGLIA</a:t>
          </a:r>
          <a:endParaRPr lang="it-IT" sz="3200" kern="1200" dirty="0"/>
        </a:p>
      </dsp:txBody>
      <dsp:txXfrm>
        <a:off x="6379679" y="1892127"/>
        <a:ext cx="3187502" cy="3973466"/>
      </dsp:txXfrm>
    </dsp:sp>
    <dsp:sp modelId="{C052E04B-749A-4CB9-963B-DC4AF7125A17}">
      <dsp:nvSpPr>
        <dsp:cNvPr id="0" name=""/>
        <dsp:cNvSpPr/>
      </dsp:nvSpPr>
      <dsp:spPr>
        <a:xfrm>
          <a:off x="0" y="5865593"/>
          <a:ext cx="9571856" cy="44149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C0C6F-625A-4754-A3B8-075F18420ECF}">
      <dsp:nvSpPr>
        <dsp:cNvPr id="0" name=""/>
        <dsp:cNvSpPr/>
      </dsp:nvSpPr>
      <dsp:spPr>
        <a:xfrm>
          <a:off x="0" y="0"/>
          <a:ext cx="9810396" cy="1939834"/>
        </a:xfrm>
        <a:prstGeom prst="rect">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it-IT" sz="5400" kern="1200" dirty="0" smtClean="0">
              <a:solidFill>
                <a:srgbClr val="FF0000"/>
              </a:solidFill>
            </a:rPr>
            <a:t>FASE 4: DIMISSIONE E PRESA IN CARICO TERRITORIALE</a:t>
          </a:r>
          <a:endParaRPr lang="it-IT" sz="5400" kern="1200" dirty="0">
            <a:solidFill>
              <a:srgbClr val="FF0000"/>
            </a:solidFill>
          </a:endParaRPr>
        </a:p>
      </dsp:txBody>
      <dsp:txXfrm>
        <a:off x="0" y="0"/>
        <a:ext cx="9810396" cy="1939834"/>
      </dsp:txXfrm>
    </dsp:sp>
    <dsp:sp modelId="{C707A601-5ED4-40F2-8398-63B68B9E35CE}">
      <dsp:nvSpPr>
        <dsp:cNvPr id="0" name=""/>
        <dsp:cNvSpPr/>
      </dsp:nvSpPr>
      <dsp:spPr>
        <a:xfrm>
          <a:off x="4790" y="1939834"/>
          <a:ext cx="3266938" cy="40736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kern="1200" dirty="0" smtClean="0"/>
            <a:t>TRASFERIRE </a:t>
          </a:r>
          <a:r>
            <a:rPr lang="it-IT" sz="2800" kern="1200" dirty="0" smtClean="0"/>
            <a:t>TUTTE LE INFORMAZIONI NECESSARIE ALLA PRESA IN CARICO TERRITORIALE</a:t>
          </a:r>
          <a:endParaRPr lang="it-IT" sz="2800" kern="1200" dirty="0"/>
        </a:p>
      </dsp:txBody>
      <dsp:txXfrm>
        <a:off x="4790" y="1939834"/>
        <a:ext cx="3266938" cy="4073653"/>
      </dsp:txXfrm>
    </dsp:sp>
    <dsp:sp modelId="{5F128479-F180-41EC-818B-9B49E9DF7FFC}">
      <dsp:nvSpPr>
        <dsp:cNvPr id="0" name=""/>
        <dsp:cNvSpPr/>
      </dsp:nvSpPr>
      <dsp:spPr>
        <a:xfrm>
          <a:off x="3271728" y="1905738"/>
          <a:ext cx="3266938" cy="40736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GARANTIRE LA CONTINUITA’ ASSISTENZIALE E LA SICUREZZA DEL  MALATO NEL PASSAGGIO DALL’OSPEDALE E TERRITORIO </a:t>
          </a:r>
          <a:endParaRPr lang="it-IT" sz="2800" kern="1200" dirty="0"/>
        </a:p>
      </dsp:txBody>
      <dsp:txXfrm>
        <a:off x="3271728" y="1905738"/>
        <a:ext cx="3266938" cy="4073653"/>
      </dsp:txXfrm>
    </dsp:sp>
    <dsp:sp modelId="{EEF6772E-705B-467E-9897-760C197D50E4}">
      <dsp:nvSpPr>
        <dsp:cNvPr id="0" name=""/>
        <dsp:cNvSpPr/>
      </dsp:nvSpPr>
      <dsp:spPr>
        <a:xfrm>
          <a:off x="6538667" y="1939834"/>
          <a:ext cx="3266938" cy="40736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t>USCITA</a:t>
          </a:r>
          <a:endParaRPr lang="it-IT" sz="6500" kern="1200" dirty="0"/>
        </a:p>
      </dsp:txBody>
      <dsp:txXfrm>
        <a:off x="6538667" y="1939834"/>
        <a:ext cx="3266938" cy="4073653"/>
      </dsp:txXfrm>
    </dsp:sp>
    <dsp:sp modelId="{4FCD956B-8D8B-468B-8645-579744097027}">
      <dsp:nvSpPr>
        <dsp:cNvPr id="0" name=""/>
        <dsp:cNvSpPr/>
      </dsp:nvSpPr>
      <dsp:spPr>
        <a:xfrm>
          <a:off x="0" y="6013487"/>
          <a:ext cx="9810396" cy="45262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9845-9ED7-4FF6-A460-01562C14EF76}">
      <dsp:nvSpPr>
        <dsp:cNvPr id="0" name=""/>
        <dsp:cNvSpPr/>
      </dsp:nvSpPr>
      <dsp:spPr>
        <a:xfrm rot="10800000">
          <a:off x="1737697" y="2526"/>
          <a:ext cx="5405120" cy="15050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91440" rIns="170688" bIns="91440" numCol="1" spcCol="1270" anchor="ctr" anchorCtr="0">
          <a:noAutofit/>
        </a:bodyPr>
        <a:lstStyle/>
        <a:p>
          <a:pPr lvl="0" algn="ctr" defTabSz="1066800">
            <a:lnSpc>
              <a:spcPct val="90000"/>
            </a:lnSpc>
            <a:spcBef>
              <a:spcPct val="0"/>
            </a:spcBef>
            <a:spcAft>
              <a:spcPct val="35000"/>
            </a:spcAft>
          </a:pPr>
          <a:r>
            <a:rPr lang="it-IT" sz="2400" kern="1200" dirty="0" smtClean="0"/>
            <a:t>MIGLIORAMENTO DEI FLUSSI INFORMATIVI IN ENTRATA ED IN USCITA</a:t>
          </a:r>
          <a:endParaRPr lang="it-IT" sz="2400" kern="1200" dirty="0"/>
        </a:p>
      </dsp:txBody>
      <dsp:txXfrm rot="10800000">
        <a:off x="2113954" y="2526"/>
        <a:ext cx="5028863" cy="1505029"/>
      </dsp:txXfrm>
    </dsp:sp>
    <dsp:sp modelId="{19127E7D-9A1B-467D-B164-10366EE90D55}">
      <dsp:nvSpPr>
        <dsp:cNvPr id="0" name=""/>
        <dsp:cNvSpPr/>
      </dsp:nvSpPr>
      <dsp:spPr>
        <a:xfrm>
          <a:off x="985182" y="2526"/>
          <a:ext cx="1505029" cy="15050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1DCDA-A1E6-4FCC-862C-FDFF4CF94D04}">
      <dsp:nvSpPr>
        <dsp:cNvPr id="0" name=""/>
        <dsp:cNvSpPr/>
      </dsp:nvSpPr>
      <dsp:spPr>
        <a:xfrm rot="10800000">
          <a:off x="1737697" y="1956818"/>
          <a:ext cx="5405120" cy="15050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91440" rIns="170688" bIns="91440" numCol="1" spcCol="1270" anchor="ctr" anchorCtr="0">
          <a:noAutofit/>
        </a:bodyPr>
        <a:lstStyle/>
        <a:p>
          <a:pPr lvl="0" algn="ctr" defTabSz="1066800">
            <a:lnSpc>
              <a:spcPct val="90000"/>
            </a:lnSpc>
            <a:spcBef>
              <a:spcPct val="0"/>
            </a:spcBef>
            <a:spcAft>
              <a:spcPct val="35000"/>
            </a:spcAft>
          </a:pPr>
          <a:r>
            <a:rPr lang="it-IT" sz="2400" kern="1200" smtClean="0"/>
            <a:t>MAGGIORE QUALITA’ E QUANTITA’ DEI RAPPORTI TRA MEDICO OSPEDALIERO E  MMG</a:t>
          </a:r>
          <a:endParaRPr lang="it-IT" sz="2400" kern="1200"/>
        </a:p>
      </dsp:txBody>
      <dsp:txXfrm rot="10800000">
        <a:off x="2113954" y="1956818"/>
        <a:ext cx="5028863" cy="1505029"/>
      </dsp:txXfrm>
    </dsp:sp>
    <dsp:sp modelId="{5139C9E8-C829-48EB-B4B1-01BE8B2C72F5}">
      <dsp:nvSpPr>
        <dsp:cNvPr id="0" name=""/>
        <dsp:cNvSpPr/>
      </dsp:nvSpPr>
      <dsp:spPr>
        <a:xfrm>
          <a:off x="985182" y="1956818"/>
          <a:ext cx="1505029" cy="15050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C6A22D-1A34-429D-AEB5-0EF1ED0FD21B}">
      <dsp:nvSpPr>
        <dsp:cNvPr id="0" name=""/>
        <dsp:cNvSpPr/>
      </dsp:nvSpPr>
      <dsp:spPr>
        <a:xfrm rot="10800000">
          <a:off x="1737697" y="3911110"/>
          <a:ext cx="5405120" cy="15050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91440" rIns="170688" bIns="91440" numCol="1" spcCol="1270" anchor="ctr" anchorCtr="0">
          <a:noAutofit/>
        </a:bodyPr>
        <a:lstStyle/>
        <a:p>
          <a:pPr lvl="0" algn="ctr" defTabSz="1066800">
            <a:lnSpc>
              <a:spcPct val="90000"/>
            </a:lnSpc>
            <a:spcBef>
              <a:spcPct val="0"/>
            </a:spcBef>
            <a:spcAft>
              <a:spcPct val="35000"/>
            </a:spcAft>
          </a:pPr>
          <a:r>
            <a:rPr lang="it-IT" sz="2400" kern="1200" dirty="0" smtClean="0"/>
            <a:t>MAGGIORE INFORMATIZZAZIONE E CONDIVISIONE ( ATLANTE, FASCICOLO ELETTRONICO )</a:t>
          </a:r>
          <a:endParaRPr lang="it-IT" sz="2400" kern="1200" dirty="0"/>
        </a:p>
      </dsp:txBody>
      <dsp:txXfrm rot="10800000">
        <a:off x="2113954" y="3911110"/>
        <a:ext cx="5028863" cy="1505029"/>
      </dsp:txXfrm>
    </dsp:sp>
    <dsp:sp modelId="{730B88FC-164B-4D81-B545-DED7FDCBD54C}">
      <dsp:nvSpPr>
        <dsp:cNvPr id="0" name=""/>
        <dsp:cNvSpPr/>
      </dsp:nvSpPr>
      <dsp:spPr>
        <a:xfrm>
          <a:off x="985182" y="3911110"/>
          <a:ext cx="1505029" cy="150502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E985F-C595-4EBE-AC5D-8CC8158DF00C}" type="datetimeFigureOut">
              <a:rPr lang="it-IT" smtClean="0"/>
              <a:pPr/>
              <a:t>22/10/2014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2BF3D-FDBE-41EB-97A9-4306DA1287DD}" type="slidenum">
              <a:rPr lang="it-IT" smtClean="0"/>
              <a:pPr/>
              <a:t>‹N›</a:t>
            </a:fld>
            <a:endParaRPr lang="it-IT"/>
          </a:p>
        </p:txBody>
      </p:sp>
    </p:spTree>
    <p:extLst>
      <p:ext uri="{BB962C8B-B14F-4D97-AF65-F5344CB8AC3E}">
        <p14:creationId xmlns:p14="http://schemas.microsoft.com/office/powerpoint/2010/main" val="230154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86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29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B5A11-C6C8-486B-9F29-EF4AA7A626E2}" type="slidenum">
              <a:rPr lang="it-IT" smtClean="0">
                <a:latin typeface="Times New Roman" pitchFamily="18" charset="0"/>
              </a:rPr>
              <a:pPr fontAlgn="base">
                <a:spcBef>
                  <a:spcPct val="0"/>
                </a:spcBef>
                <a:spcAft>
                  <a:spcPct val="0"/>
                </a:spcAft>
                <a:defRPr/>
              </a:pPr>
              <a:t>5</a:t>
            </a:fld>
            <a:endParaRPr lang="it-IT" smtClean="0">
              <a:latin typeface="Times New Roman" pitchFamily="18" charset="0"/>
            </a:endParaRPr>
          </a:p>
        </p:txBody>
      </p:sp>
    </p:spTree>
    <p:extLst>
      <p:ext uri="{BB962C8B-B14F-4D97-AF65-F5344CB8AC3E}">
        <p14:creationId xmlns:p14="http://schemas.microsoft.com/office/powerpoint/2010/main" val="5338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39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8EDC5-B54A-4189-BF0D-0D81BA0CF0AE}" type="slidenum">
              <a:rPr lang="it-IT" smtClean="0">
                <a:latin typeface="Times New Roman" pitchFamily="18" charset="0"/>
              </a:rPr>
              <a:pPr fontAlgn="base">
                <a:spcBef>
                  <a:spcPct val="0"/>
                </a:spcBef>
                <a:spcAft>
                  <a:spcPct val="0"/>
                </a:spcAft>
                <a:defRPr/>
              </a:pPr>
              <a:t>6</a:t>
            </a:fld>
            <a:endParaRPr lang="it-IT" smtClean="0">
              <a:latin typeface="Times New Roman" pitchFamily="18" charset="0"/>
            </a:endParaRPr>
          </a:p>
        </p:txBody>
      </p:sp>
    </p:spTree>
    <p:extLst>
      <p:ext uri="{BB962C8B-B14F-4D97-AF65-F5344CB8AC3E}">
        <p14:creationId xmlns:p14="http://schemas.microsoft.com/office/powerpoint/2010/main" val="168796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60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5E161-E898-4AF0-BC63-9809BF66B571}" type="slidenum">
              <a:rPr lang="it-IT" smtClean="0">
                <a:latin typeface="Times New Roman" pitchFamily="18" charset="0"/>
              </a:rPr>
              <a:pPr fontAlgn="base">
                <a:spcBef>
                  <a:spcPct val="0"/>
                </a:spcBef>
                <a:spcAft>
                  <a:spcPct val="0"/>
                </a:spcAft>
                <a:defRPr/>
              </a:pPr>
              <a:t>13</a:t>
            </a:fld>
            <a:endParaRPr lang="it-IT" smtClean="0">
              <a:latin typeface="Times New Roman" pitchFamily="18" charset="0"/>
            </a:endParaRPr>
          </a:p>
        </p:txBody>
      </p:sp>
    </p:spTree>
    <p:extLst>
      <p:ext uri="{BB962C8B-B14F-4D97-AF65-F5344CB8AC3E}">
        <p14:creationId xmlns:p14="http://schemas.microsoft.com/office/powerpoint/2010/main" val="421978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216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CB91D9-8046-4D42-85B6-75B45958E023}" type="slidenum">
              <a:rPr lang="it-IT" smtClean="0">
                <a:latin typeface="Times New Roman" pitchFamily="18" charset="0"/>
              </a:rPr>
              <a:pPr fontAlgn="base">
                <a:spcBef>
                  <a:spcPct val="0"/>
                </a:spcBef>
                <a:spcAft>
                  <a:spcPct val="0"/>
                </a:spcAft>
                <a:defRPr/>
              </a:pPr>
              <a:t>14</a:t>
            </a:fld>
            <a:endParaRPr lang="it-IT" smtClean="0">
              <a:latin typeface="Times New Roman" pitchFamily="18" charset="0"/>
            </a:endParaRPr>
          </a:p>
        </p:txBody>
      </p:sp>
    </p:spTree>
    <p:extLst>
      <p:ext uri="{BB962C8B-B14F-4D97-AF65-F5344CB8AC3E}">
        <p14:creationId xmlns:p14="http://schemas.microsoft.com/office/powerpoint/2010/main" val="383551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88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318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978C49-6030-4600-AD7C-90A79E90E53F}" type="slidenum">
              <a:rPr lang="it-IT" smtClean="0">
                <a:latin typeface="Times New Roman" pitchFamily="18" charset="0"/>
              </a:rPr>
              <a:pPr fontAlgn="base">
                <a:spcBef>
                  <a:spcPct val="0"/>
                </a:spcBef>
                <a:spcAft>
                  <a:spcPct val="0"/>
                </a:spcAft>
                <a:defRPr/>
              </a:pPr>
              <a:t>15</a:t>
            </a:fld>
            <a:endParaRPr lang="it-IT" smtClean="0">
              <a:latin typeface="Times New Roman" pitchFamily="18" charset="0"/>
            </a:endParaRPr>
          </a:p>
        </p:txBody>
      </p:sp>
    </p:spTree>
    <p:extLst>
      <p:ext uri="{BB962C8B-B14F-4D97-AF65-F5344CB8AC3E}">
        <p14:creationId xmlns:p14="http://schemas.microsoft.com/office/powerpoint/2010/main" val="401914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523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2CE5B1-D6B5-4978-9E36-72C597C2E224}" type="slidenum">
              <a:rPr lang="it-IT" smtClean="0">
                <a:latin typeface="Times New Roman" pitchFamily="18" charset="0"/>
              </a:rPr>
              <a:pPr fontAlgn="base">
                <a:spcBef>
                  <a:spcPct val="0"/>
                </a:spcBef>
                <a:spcAft>
                  <a:spcPct val="0"/>
                </a:spcAft>
                <a:defRPr/>
              </a:pPr>
              <a:t>16</a:t>
            </a:fld>
            <a:endParaRPr lang="it-IT" smtClean="0">
              <a:latin typeface="Times New Roman" pitchFamily="18" charset="0"/>
            </a:endParaRPr>
          </a:p>
        </p:txBody>
      </p:sp>
    </p:spTree>
    <p:extLst>
      <p:ext uri="{BB962C8B-B14F-4D97-AF65-F5344CB8AC3E}">
        <p14:creationId xmlns:p14="http://schemas.microsoft.com/office/powerpoint/2010/main" val="394981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39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72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45088E-83CA-45CE-9EEA-14722A956258}" type="slidenum">
              <a:rPr lang="it-IT" smtClean="0">
                <a:latin typeface="Times New Roman" pitchFamily="18" charset="0"/>
              </a:rPr>
              <a:pPr fontAlgn="base">
                <a:spcBef>
                  <a:spcPct val="0"/>
                </a:spcBef>
                <a:spcAft>
                  <a:spcPct val="0"/>
                </a:spcAft>
                <a:defRPr/>
              </a:pPr>
              <a:t>17</a:t>
            </a:fld>
            <a:endParaRPr lang="it-IT" smtClean="0">
              <a:latin typeface="Times New Roman" pitchFamily="18" charset="0"/>
            </a:endParaRPr>
          </a:p>
        </p:txBody>
      </p:sp>
    </p:spTree>
    <p:extLst>
      <p:ext uri="{BB962C8B-B14F-4D97-AF65-F5344CB8AC3E}">
        <p14:creationId xmlns:p14="http://schemas.microsoft.com/office/powerpoint/2010/main" val="202838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205C1B0-423D-4343-8FEB-B5A2F1E6FE0C}" type="slidenum">
              <a:rPr lang="it-IT">
                <a:solidFill>
                  <a:srgbClr val="000000"/>
                </a:solidFill>
                <a:latin typeface="Arial" panose="020B0604020202020204" pitchFamily="34" charset="0"/>
              </a:rPr>
              <a:pPr eaLnBrk="1" hangingPunct="1"/>
              <a:t>36</a:t>
            </a:fld>
            <a:endParaRPr lang="it-IT">
              <a:solidFill>
                <a:srgbClr val="000000"/>
              </a:solidFill>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val="103322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08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E12DD21F-2EDB-4118-99C3-E35A4DF8C43D}" type="slidenum">
              <a:rPr lang="it-IT" smtClean="0"/>
              <a:pPr>
                <a:defRPr/>
              </a:pPr>
              <a:t>41</a:t>
            </a:fld>
            <a:endParaRPr lang="it-IT" smtClean="0"/>
          </a:p>
        </p:txBody>
      </p:sp>
    </p:spTree>
    <p:extLst>
      <p:ext uri="{BB962C8B-B14F-4D97-AF65-F5344CB8AC3E}">
        <p14:creationId xmlns:p14="http://schemas.microsoft.com/office/powerpoint/2010/main" val="248747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39995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316026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388554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C8A7AE2-33D3-4485-B741-880AFD8F9AD0}" type="datetimeFigureOut">
              <a:rPr lang="it-IT">
                <a:solidFill>
                  <a:prstClr val="black">
                    <a:tint val="75000"/>
                  </a:prstClr>
                </a:solidFill>
              </a:rPr>
              <a:pPr>
                <a:defRPr/>
              </a:pPr>
              <a:t>22/10/2014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26D96207-0745-412E-A086-7424533179BC}" type="slidenum">
              <a:rPr lang="it-IT"/>
              <a:pPr/>
              <a:t>‹N›</a:t>
            </a:fld>
            <a:endParaRPr lang="it-IT"/>
          </a:p>
        </p:txBody>
      </p:sp>
    </p:spTree>
    <p:extLst>
      <p:ext uri="{BB962C8B-B14F-4D97-AF65-F5344CB8AC3E}">
        <p14:creationId xmlns:p14="http://schemas.microsoft.com/office/powerpoint/2010/main" val="138213756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27B7DE2-297C-49ED-BF29-5CCDF7236A7D}" type="datetimeFigureOut">
              <a:rPr lang="it-IT">
                <a:solidFill>
                  <a:prstClr val="black">
                    <a:tint val="75000"/>
                  </a:prstClr>
                </a:solidFill>
              </a:rPr>
              <a:pPr>
                <a:defRPr/>
              </a:pPr>
              <a:t>22/10/2014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65E94279-6A60-4B01-A4A3-E975BDBEB6A6}" type="slidenum">
              <a:rPr lang="it-IT"/>
              <a:pPr/>
              <a:t>‹N›</a:t>
            </a:fld>
            <a:endParaRPr lang="it-IT"/>
          </a:p>
        </p:txBody>
      </p:sp>
    </p:spTree>
    <p:extLst>
      <p:ext uri="{BB962C8B-B14F-4D97-AF65-F5344CB8AC3E}">
        <p14:creationId xmlns:p14="http://schemas.microsoft.com/office/powerpoint/2010/main" val="70359529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DC2DA0E-D760-438B-84F7-9C876CD87296}" type="datetimeFigureOut">
              <a:rPr lang="it-IT">
                <a:solidFill>
                  <a:prstClr val="black">
                    <a:tint val="75000"/>
                  </a:prstClr>
                </a:solidFill>
              </a:rPr>
              <a:pPr>
                <a:defRPr/>
              </a:pPr>
              <a:t>22/10/2014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B7C31468-4CA1-4BB7-9A17-DE17F04ECBD6}" type="slidenum">
              <a:rPr lang="it-IT"/>
              <a:pPr/>
              <a:t>‹N›</a:t>
            </a:fld>
            <a:endParaRPr lang="it-IT"/>
          </a:p>
        </p:txBody>
      </p:sp>
    </p:spTree>
    <p:extLst>
      <p:ext uri="{BB962C8B-B14F-4D97-AF65-F5344CB8AC3E}">
        <p14:creationId xmlns:p14="http://schemas.microsoft.com/office/powerpoint/2010/main" val="83557846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B848108-C16D-4E4A-816B-E18CBD06CFF7}" type="datetimeFigureOut">
              <a:rPr lang="it-IT">
                <a:solidFill>
                  <a:prstClr val="black">
                    <a:tint val="75000"/>
                  </a:prstClr>
                </a:solidFill>
              </a:rPr>
              <a:pPr>
                <a:defRPr/>
              </a:pPr>
              <a:t>22/10/2014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80FEA029-5009-4C8B-975B-3A026FD85C18}" type="slidenum">
              <a:rPr lang="it-IT"/>
              <a:pPr/>
              <a:t>‹N›</a:t>
            </a:fld>
            <a:endParaRPr lang="it-IT"/>
          </a:p>
        </p:txBody>
      </p:sp>
    </p:spTree>
    <p:extLst>
      <p:ext uri="{BB962C8B-B14F-4D97-AF65-F5344CB8AC3E}">
        <p14:creationId xmlns:p14="http://schemas.microsoft.com/office/powerpoint/2010/main" val="31342930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E83A84E-B128-47AB-8C5E-0452EE318CCE}" type="datetimeFigureOut">
              <a:rPr lang="it-IT">
                <a:solidFill>
                  <a:prstClr val="black">
                    <a:tint val="75000"/>
                  </a:prstClr>
                </a:solidFill>
              </a:rPr>
              <a:pPr>
                <a:defRPr/>
              </a:pPr>
              <a:t>22/10/2014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fld id="{9E678C83-EBA2-48DE-AD8C-051366BAD558}" type="slidenum">
              <a:rPr lang="it-IT"/>
              <a:pPr/>
              <a:t>‹N›</a:t>
            </a:fld>
            <a:endParaRPr lang="it-IT"/>
          </a:p>
        </p:txBody>
      </p:sp>
    </p:spTree>
    <p:extLst>
      <p:ext uri="{BB962C8B-B14F-4D97-AF65-F5344CB8AC3E}">
        <p14:creationId xmlns:p14="http://schemas.microsoft.com/office/powerpoint/2010/main" val="55708365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6BF954B-0B57-42B1-858A-DCCA646A54C9}" type="datetimeFigureOut">
              <a:rPr lang="it-IT">
                <a:solidFill>
                  <a:prstClr val="black">
                    <a:tint val="75000"/>
                  </a:prstClr>
                </a:solidFill>
              </a:rPr>
              <a:pPr>
                <a:defRPr/>
              </a:pPr>
              <a:t>22/10/2014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fld id="{7E6F8AF9-27DB-4CDD-AB51-D1F4E3FEE941}" type="slidenum">
              <a:rPr lang="it-IT"/>
              <a:pPr/>
              <a:t>‹N›</a:t>
            </a:fld>
            <a:endParaRPr lang="it-IT"/>
          </a:p>
        </p:txBody>
      </p:sp>
    </p:spTree>
    <p:extLst>
      <p:ext uri="{BB962C8B-B14F-4D97-AF65-F5344CB8AC3E}">
        <p14:creationId xmlns:p14="http://schemas.microsoft.com/office/powerpoint/2010/main" val="376084990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C4D916C-39B4-4796-A3DD-E6B6AC113879}" type="datetimeFigureOut">
              <a:rPr lang="it-IT">
                <a:solidFill>
                  <a:prstClr val="black">
                    <a:tint val="75000"/>
                  </a:prstClr>
                </a:solidFill>
              </a:rPr>
              <a:pPr>
                <a:defRPr/>
              </a:pPr>
              <a:t>22/10/2014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fld id="{E15D101D-7E0A-4A5F-9648-BA7617C5C7CC}" type="slidenum">
              <a:rPr lang="it-IT"/>
              <a:pPr/>
              <a:t>‹N›</a:t>
            </a:fld>
            <a:endParaRPr lang="it-IT"/>
          </a:p>
        </p:txBody>
      </p:sp>
    </p:spTree>
    <p:extLst>
      <p:ext uri="{BB962C8B-B14F-4D97-AF65-F5344CB8AC3E}">
        <p14:creationId xmlns:p14="http://schemas.microsoft.com/office/powerpoint/2010/main" val="189327898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BF30452-65D2-46F6-B19C-BBB48A5DCFFB}" type="datetimeFigureOut">
              <a:rPr lang="it-IT">
                <a:solidFill>
                  <a:prstClr val="black">
                    <a:tint val="75000"/>
                  </a:prstClr>
                </a:solidFill>
              </a:rPr>
              <a:pPr>
                <a:defRPr/>
              </a:pPr>
              <a:t>22/10/2014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0021A800-6EC9-4419-8433-8CE488DAA345}" type="slidenum">
              <a:rPr lang="it-IT"/>
              <a:pPr/>
              <a:t>‹N›</a:t>
            </a:fld>
            <a:endParaRPr lang="it-IT"/>
          </a:p>
        </p:txBody>
      </p:sp>
    </p:spTree>
    <p:extLst>
      <p:ext uri="{BB962C8B-B14F-4D97-AF65-F5344CB8AC3E}">
        <p14:creationId xmlns:p14="http://schemas.microsoft.com/office/powerpoint/2010/main" val="154160329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3661141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2257E6-B818-485B-8EC0-7377B49ADA3C}" type="datetimeFigureOut">
              <a:rPr lang="it-IT">
                <a:solidFill>
                  <a:prstClr val="black">
                    <a:tint val="75000"/>
                  </a:prstClr>
                </a:solidFill>
              </a:rPr>
              <a:pPr>
                <a:defRPr/>
              </a:pPr>
              <a:t>22/10/2014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3B81882E-B76E-479E-A8E8-C3DE46C5C9E0}" type="slidenum">
              <a:rPr lang="it-IT"/>
              <a:pPr/>
              <a:t>‹N›</a:t>
            </a:fld>
            <a:endParaRPr lang="it-IT"/>
          </a:p>
        </p:txBody>
      </p:sp>
    </p:spTree>
    <p:extLst>
      <p:ext uri="{BB962C8B-B14F-4D97-AF65-F5344CB8AC3E}">
        <p14:creationId xmlns:p14="http://schemas.microsoft.com/office/powerpoint/2010/main" val="240903895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F461DD2-DEB7-42CA-8C7C-406784F5EF5B}" type="datetimeFigureOut">
              <a:rPr lang="it-IT">
                <a:solidFill>
                  <a:prstClr val="black">
                    <a:tint val="75000"/>
                  </a:prstClr>
                </a:solidFill>
              </a:rPr>
              <a:pPr>
                <a:defRPr/>
              </a:pPr>
              <a:t>22/10/2014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FF7946D9-5DAE-471D-877D-5AB13B67A296}" type="slidenum">
              <a:rPr lang="it-IT"/>
              <a:pPr/>
              <a:t>‹N›</a:t>
            </a:fld>
            <a:endParaRPr lang="it-IT"/>
          </a:p>
        </p:txBody>
      </p:sp>
    </p:spTree>
    <p:extLst>
      <p:ext uri="{BB962C8B-B14F-4D97-AF65-F5344CB8AC3E}">
        <p14:creationId xmlns:p14="http://schemas.microsoft.com/office/powerpoint/2010/main" val="147051605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092559E-BE06-4A15-BE60-C3C9ED600CAE}" type="datetimeFigureOut">
              <a:rPr lang="it-IT">
                <a:solidFill>
                  <a:prstClr val="black">
                    <a:tint val="75000"/>
                  </a:prstClr>
                </a:solidFill>
              </a:rPr>
              <a:pPr>
                <a:defRPr/>
              </a:pPr>
              <a:t>22/10/2014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6D1D8158-C763-4FC1-A383-2C6D22CFA8BA}" type="slidenum">
              <a:rPr lang="it-IT"/>
              <a:pPr/>
              <a:t>‹N›</a:t>
            </a:fld>
            <a:endParaRPr lang="it-IT"/>
          </a:p>
        </p:txBody>
      </p:sp>
    </p:spTree>
    <p:extLst>
      <p:ext uri="{BB962C8B-B14F-4D97-AF65-F5344CB8AC3E}">
        <p14:creationId xmlns:p14="http://schemas.microsoft.com/office/powerpoint/2010/main" val="131980312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80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800">
                <a:solidFill>
                  <a:srgbClr val="FFFFFF"/>
                </a:solidFill>
              </a:endParaRPr>
            </a:p>
          </p:txBody>
        </p:sp>
      </p:grpSp>
      <p:sp>
        <p:nvSpPr>
          <p:cNvPr id="125963"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it-IT" noProof="0" smtClean="0"/>
              <a:t>Fare clic per modificare lo stile del titolo</a:t>
            </a:r>
          </a:p>
        </p:txBody>
      </p:sp>
      <p:sp>
        <p:nvSpPr>
          <p:cNvPr id="12596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13" name="Rectangle 13"/>
          <p:cNvSpPr>
            <a:spLocks noGrp="1" noChangeArrowheads="1"/>
          </p:cNvSpPr>
          <p:nvPr>
            <p:ph type="dt" sz="quarter" idx="10"/>
          </p:nvPr>
        </p:nvSpPr>
        <p:spPr>
          <a:xfrm>
            <a:off x="609600" y="6248400"/>
            <a:ext cx="2844800" cy="476250"/>
          </a:xfrm>
        </p:spPr>
        <p:txBody>
          <a:bodyPr/>
          <a:lstStyle>
            <a:lvl1pPr>
              <a:defRPr smtClean="0"/>
            </a:lvl1pPr>
          </a:lstStyle>
          <a:p>
            <a:pPr>
              <a:defRPr/>
            </a:pPr>
            <a:endParaRPr lang="it-IT">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smtClean="0"/>
            </a:lvl1pPr>
          </a:lstStyle>
          <a:p>
            <a:pPr>
              <a:defRPr/>
            </a:pPr>
            <a:endParaRPr lang="it-IT">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F733940C-6BD8-4A5F-86AD-9F9681C5B9BE}"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275798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373FA84B-1E8C-446B-BD6C-C2108B909E4E}" type="slidenum">
              <a:rPr lang="it-IT">
                <a:solidFill>
                  <a:srgbClr val="FFFFFF"/>
                </a:solidFill>
              </a: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33015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09C6810-543F-4276-B3B5-775EF9E332E1}" type="slidenum">
              <a:rPr lang="it-IT">
                <a:solidFill>
                  <a:srgbClr val="FFFFFF"/>
                </a:solidFill>
              </a: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794713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6D56B202-8ABA-461D-A732-6446DC313109}" type="slidenum">
              <a:rPr lang="it-IT">
                <a:solidFill>
                  <a:srgbClr val="FFFFFF"/>
                </a:solidFill>
              </a: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1943737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6F4E01A9-CB8C-4121-ABE9-29BE254971A2}" type="slidenum">
              <a:rPr lang="it-IT">
                <a:solidFill>
                  <a:srgbClr val="FFFFFF"/>
                </a:solidFill>
              </a:rPr>
              <a:pPr/>
              <a:t>‹N›</a:t>
            </a:fld>
            <a:endParaRPr lang="it-IT">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909214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2CD7B7B0-C5A6-421F-B441-E2003EEC12B9}" type="slidenum">
              <a:rPr lang="it-IT">
                <a:solidFill>
                  <a:srgbClr val="FFFFFF"/>
                </a:solidFill>
              </a:rPr>
              <a:pPr/>
              <a:t>‹N›</a:t>
            </a:fld>
            <a:endParaRPr lang="it-IT">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94838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53CEF54B-E764-4262-B4B6-5DB3BBA12D19}" type="slidenum">
              <a:rPr lang="it-IT">
                <a:solidFill>
                  <a:srgbClr val="FFFFFF"/>
                </a:solidFill>
              </a:rPr>
              <a:pPr/>
              <a:t>‹N›</a:t>
            </a:fld>
            <a:endParaRPr lang="it-IT">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41419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3944910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F3C23105-B940-462C-9CF8-BAAFBA3E4070}" type="slidenum">
              <a:rPr lang="it-IT">
                <a:solidFill>
                  <a:srgbClr val="FFFFFF"/>
                </a:solidFill>
              </a: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900511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A97CD666-5445-4448-A8F0-8403BFD503F9}" type="slidenum">
              <a:rPr lang="it-IT">
                <a:solidFill>
                  <a:srgbClr val="FFFFFF"/>
                </a:solidFill>
              </a: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828506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28AFA040-793A-4279-A1A1-786ABAE455B5}" type="slidenum">
              <a:rPr lang="it-IT">
                <a:solidFill>
                  <a:srgbClr val="FFFFFF"/>
                </a:solidFill>
              </a: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82705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D8B83DE-605D-4F97-9268-4C91EDC68248}" type="slidenum">
              <a:rPr lang="it-IT">
                <a:solidFill>
                  <a:srgbClr val="FFFFFF"/>
                </a:solidFill>
              </a: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1255026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19D6D078-AB26-4167-814C-228795F70E55}" type="slidenum">
              <a:rPr lang="it-IT">
                <a:solidFill>
                  <a:srgbClr val="FFFFFF"/>
                </a:solidFill>
              </a:rPr>
              <a:pPr/>
              <a:t>‹N›</a:t>
            </a:fld>
            <a:endParaRPr lang="it-IT">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47908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152781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255131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354617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388474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131811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B89EA5-EA2F-4F1B-B41D-7E592E674E61}" type="datetimeFigureOut">
              <a:rPr lang="it-IT" smtClean="0"/>
              <a:pPr/>
              <a:t>22/10/2014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8E9944-54F1-40A4-9558-606803B4503E}" type="slidenum">
              <a:rPr lang="it-IT" smtClean="0"/>
              <a:pPr/>
              <a:t>‹N›</a:t>
            </a:fld>
            <a:endParaRPr lang="it-IT"/>
          </a:p>
        </p:txBody>
      </p:sp>
    </p:spTree>
    <p:extLst>
      <p:ext uri="{BB962C8B-B14F-4D97-AF65-F5344CB8AC3E}">
        <p14:creationId xmlns:p14="http://schemas.microsoft.com/office/powerpoint/2010/main" val="46619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14000"/>
                <a:lumOff val="86000"/>
                <a:alpha val="5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89EA5-EA2F-4F1B-B41D-7E592E674E61}" type="datetimeFigureOut">
              <a:rPr lang="it-IT" smtClean="0"/>
              <a:pPr/>
              <a:t>22/10/2014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E9944-54F1-40A4-9558-606803B4503E}" type="slidenum">
              <a:rPr lang="it-IT" smtClean="0"/>
              <a:pPr/>
              <a:t>‹N›</a:t>
            </a:fld>
            <a:endParaRPr lang="it-IT"/>
          </a:p>
        </p:txBody>
      </p:sp>
    </p:spTree>
    <p:extLst>
      <p:ext uri="{BB962C8B-B14F-4D97-AF65-F5344CB8AC3E}">
        <p14:creationId xmlns:p14="http://schemas.microsoft.com/office/powerpoint/2010/main" val="20357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14000"/>
                <a:lumOff val="86000"/>
                <a:alpha val="5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81F91B-808E-47A2-8B3D-F53E41ADB661}" type="datetimeFigureOut">
              <a:rPr lang="it-IT">
                <a:solidFill>
                  <a:prstClr val="black">
                    <a:tint val="75000"/>
                  </a:prstClr>
                </a:solidFill>
              </a:rPr>
              <a:pPr>
                <a:defRPr/>
              </a:pPr>
              <a:t>22/10/2014</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36620779-A500-467B-8AA9-652CDF6BD021}" type="slidenum">
              <a:rPr lang="it-IT">
                <a:cs typeface="Arial" panose="020B0604020202020204" pitchFamily="34" charset="0"/>
              </a:rPr>
              <a:pPr fontAlgn="base">
                <a:spcBef>
                  <a:spcPct val="0"/>
                </a:spcBef>
                <a:spcAft>
                  <a:spcPct val="0"/>
                </a:spcAft>
              </a:pPr>
              <a:t>‹N›</a:t>
            </a:fld>
            <a:endParaRPr lang="it-IT">
              <a:cs typeface="Arial" panose="020B0604020202020204" pitchFamily="34" charset="0"/>
            </a:endParaRPr>
          </a:p>
        </p:txBody>
      </p:sp>
    </p:spTree>
    <p:extLst>
      <p:ext uri="{BB962C8B-B14F-4D97-AF65-F5344CB8AC3E}">
        <p14:creationId xmlns:p14="http://schemas.microsoft.com/office/powerpoint/2010/main" val="569021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fontAlgn="base">
              <a:spcBef>
                <a:spcPct val="0"/>
              </a:spcBef>
              <a:spcAft>
                <a:spcPct val="0"/>
              </a:spcAft>
              <a:defRPr/>
            </a:pPr>
            <a:endParaRPr lang="it-IT">
              <a:solidFill>
                <a:srgbClr val="FFFFFF"/>
              </a:solidFill>
            </a:endParaRPr>
          </a:p>
        </p:txBody>
      </p:sp>
      <p:sp>
        <p:nvSpPr>
          <p:cNvPr id="124931"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4901D15F-2B43-4A10-AFD6-7246C5583E3B}" type="slidenum">
              <a:rPr lang="it-IT">
                <a:solidFill>
                  <a:srgbClr val="FFFFFF"/>
                </a:solidFill>
              </a:rPr>
              <a:pPr fontAlgn="base">
                <a:spcBef>
                  <a:spcPct val="0"/>
                </a:spcBef>
                <a:spcAft>
                  <a:spcPct val="0"/>
                </a:spcAft>
              </a:pPr>
              <a:t>‹N›</a:t>
            </a:fld>
            <a:endParaRPr lang="it-IT">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493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12493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12493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800">
                  <a:solidFill>
                    <a:srgbClr val="FFFFFF"/>
                  </a:solidFill>
                </a:endParaRPr>
              </a:p>
            </p:txBody>
          </p:sp>
          <p:sp>
            <p:nvSpPr>
              <p:cNvPr id="12493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grpSp>
        <p:sp>
          <p:nvSpPr>
            <p:cNvPr id="12493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800">
                <a:solidFill>
                  <a:srgbClr val="FFFFFF"/>
                </a:solidFill>
              </a:endParaRPr>
            </a:p>
          </p:txBody>
        </p:sp>
      </p:grpSp>
      <p:sp>
        <p:nvSpPr>
          <p:cNvPr id="12494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4942"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Arial" charset="0"/>
              </a:defRPr>
            </a:lvl1pPr>
          </a:lstStyle>
          <a:p>
            <a:pPr fontAlgn="base">
              <a:spcBef>
                <a:spcPct val="0"/>
              </a:spcBef>
              <a:spcAft>
                <a:spcPct val="0"/>
              </a:spcAft>
              <a:defRPr/>
            </a:pPr>
            <a:endParaRPr lang="it-IT">
              <a:solidFill>
                <a:srgbClr val="FFFFFF"/>
              </a:solidFill>
            </a:endParaRPr>
          </a:p>
        </p:txBody>
      </p:sp>
      <p:sp>
        <p:nvSpPr>
          <p:cNvPr id="124943"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extLst>
      <p:ext uri="{BB962C8B-B14F-4D97-AF65-F5344CB8AC3E}">
        <p14:creationId xmlns:p14="http://schemas.microsoft.com/office/powerpoint/2010/main" val="87740026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image" Target="../media/image11.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http://www.who.int/topics/ageing/en" TargetMode="External"/><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1132" y="5088376"/>
            <a:ext cx="10972800" cy="1143000"/>
          </a:xfrm>
        </p:spPr>
        <p:txBody>
          <a:bodyPr/>
          <a:lstStyle/>
          <a:p>
            <a:r>
              <a:rPr lang="it-IT" sz="2000" b="1" dirty="0" smtClean="0">
                <a:latin typeface="Informal Roman" pitchFamily="66" charset="0"/>
              </a:rPr>
              <a:t>DR. SERGIO  CATANZANI</a:t>
            </a:r>
            <a:r>
              <a:rPr lang="it-IT" sz="1600" b="1" dirty="0" smtClean="0">
                <a:latin typeface="Informal Roman" pitchFamily="66" charset="0"/>
              </a:rPr>
              <a:t/>
            </a:r>
            <a:br>
              <a:rPr lang="it-IT" sz="1600" b="1" dirty="0" smtClean="0">
                <a:latin typeface="Informal Roman" pitchFamily="66" charset="0"/>
              </a:rPr>
            </a:br>
            <a:r>
              <a:rPr lang="it-IT" sz="1600" b="1" dirty="0" smtClean="0">
                <a:latin typeface="Informal Roman" pitchFamily="66" charset="0"/>
              </a:rPr>
              <a:t>SSD GERIATRIA – AZIENDA OSPEDALIERA </a:t>
            </a:r>
            <a:r>
              <a:rPr lang="it-IT" sz="1600" b="1" dirty="0" err="1" smtClean="0">
                <a:latin typeface="Informal Roman" pitchFamily="66" charset="0"/>
              </a:rPr>
              <a:t>S.MARIA</a:t>
            </a:r>
            <a:r>
              <a:rPr lang="it-IT" sz="1600" b="1" dirty="0" smtClean="0">
                <a:latin typeface="Informal Roman" pitchFamily="66" charset="0"/>
              </a:rPr>
              <a:t>   TERNI</a:t>
            </a:r>
            <a:br>
              <a:rPr lang="it-IT" sz="1600" b="1" dirty="0" smtClean="0">
                <a:latin typeface="Informal Roman" pitchFamily="66" charset="0"/>
              </a:rPr>
            </a:br>
            <a:r>
              <a:rPr lang="it-IT" sz="1600" b="1" dirty="0" smtClean="0">
                <a:latin typeface="Informal Roman" pitchFamily="66" charset="0"/>
              </a:rPr>
              <a:t>DIRETTORE: </a:t>
            </a:r>
            <a:r>
              <a:rPr lang="it-IT" sz="1600" b="1" dirty="0" err="1" smtClean="0">
                <a:latin typeface="Informal Roman" pitchFamily="66" charset="0"/>
              </a:rPr>
              <a:t>DR.SSA</a:t>
            </a:r>
            <a:r>
              <a:rPr lang="it-IT" sz="1600" b="1" dirty="0" smtClean="0">
                <a:latin typeface="Informal Roman" pitchFamily="66" charset="0"/>
              </a:rPr>
              <a:t> MARIA GRAZIA PROIETTI</a:t>
            </a:r>
            <a:endParaRPr lang="it-IT" sz="1600" b="1" dirty="0">
              <a:latin typeface="Informal Roman" pitchFamily="66" charset="0"/>
            </a:endParaRPr>
          </a:p>
        </p:txBody>
      </p:sp>
      <p:pic>
        <p:nvPicPr>
          <p:cNvPr id="1026" name="Picture 2" descr="C:\Users\SERGIO\Desktop\SANITAAMICA.JPG"/>
          <p:cNvPicPr>
            <a:picLocks noGrp="1" noChangeAspect="1" noChangeArrowheads="1"/>
          </p:cNvPicPr>
          <p:nvPr>
            <p:ph idx="1"/>
          </p:nvPr>
        </p:nvPicPr>
        <p:blipFill>
          <a:blip r:embed="rId2" cstate="print"/>
          <a:srcRect/>
          <a:stretch>
            <a:fillRect/>
          </a:stretch>
        </p:blipFill>
        <p:spPr bwMode="auto">
          <a:xfrm>
            <a:off x="2527471" y="169427"/>
            <a:ext cx="6968892" cy="4970132"/>
          </a:xfrm>
          <a:prstGeom prst="rect">
            <a:avLst/>
          </a:prstGeom>
          <a:noFill/>
        </p:spPr>
      </p:pic>
      <p:pic>
        <p:nvPicPr>
          <p:cNvPr id="1027" name="Picture 3" descr="C:\Users\SERGIO\Desktop\azienda-ospedaliera-terni.jpg"/>
          <p:cNvPicPr>
            <a:picLocks noChangeAspect="1" noChangeArrowheads="1"/>
          </p:cNvPicPr>
          <p:nvPr/>
        </p:nvPicPr>
        <p:blipFill>
          <a:blip r:embed="rId3" cstate="print"/>
          <a:srcRect/>
          <a:stretch>
            <a:fillRect/>
          </a:stretch>
        </p:blipFill>
        <p:spPr bwMode="auto">
          <a:xfrm>
            <a:off x="157654" y="192536"/>
            <a:ext cx="1450428" cy="545096"/>
          </a:xfrm>
          <a:prstGeom prst="rect">
            <a:avLst/>
          </a:prstGeom>
          <a:noFill/>
        </p:spPr>
      </p:pic>
      <p:pic>
        <p:nvPicPr>
          <p:cNvPr id="1028" name="Picture 4" descr="C:\Users\SERGIO\Desktop\mappa-aosp-picc.jpg"/>
          <p:cNvPicPr>
            <a:picLocks noChangeAspect="1" noChangeArrowheads="1"/>
          </p:cNvPicPr>
          <p:nvPr/>
        </p:nvPicPr>
        <p:blipFill>
          <a:blip r:embed="rId4" cstate="print"/>
          <a:srcRect/>
          <a:stretch>
            <a:fillRect/>
          </a:stretch>
        </p:blipFill>
        <p:spPr bwMode="auto">
          <a:xfrm rot="10800000" flipV="1">
            <a:off x="10731062" y="214740"/>
            <a:ext cx="1240220" cy="81599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Rettangolo 3"/>
          <p:cNvSpPr/>
          <p:nvPr/>
        </p:nvSpPr>
        <p:spPr>
          <a:xfrm>
            <a:off x="3100551" y="1445201"/>
            <a:ext cx="6096000" cy="3416320"/>
          </a:xfrm>
          <a:prstGeom prst="rect">
            <a:avLst/>
          </a:prstGeom>
        </p:spPr>
        <p:txBody>
          <a:bodyPr>
            <a:spAutoFit/>
          </a:bodyPr>
          <a:lstStyle/>
          <a:p>
            <a:pPr algn="ctr"/>
            <a:r>
              <a:rPr lang="it-IT" sz="5400" b="1" dirty="0" smtClean="0">
                <a:effectLst>
                  <a:outerShdw blurRad="38100" dist="38100" dir="2700000" algn="tl">
                    <a:srgbClr val="C0C0C0"/>
                  </a:outerShdw>
                </a:effectLst>
                <a:latin typeface="Verdana" pitchFamily="34" charset="0"/>
              </a:rPr>
              <a:t>Il Servizio della </a:t>
            </a:r>
            <a:r>
              <a:rPr lang="it-IT" sz="5400" b="1" dirty="0" err="1" smtClean="0">
                <a:effectLst>
                  <a:outerShdw blurRad="38100" dist="38100" dir="2700000" algn="tl">
                    <a:srgbClr val="C0C0C0"/>
                  </a:outerShdw>
                </a:effectLst>
                <a:latin typeface="Verdana" pitchFamily="34" charset="0"/>
              </a:rPr>
              <a:t>Continuita’</a:t>
            </a:r>
            <a:endParaRPr lang="it-IT" sz="5400" b="1" dirty="0" smtClean="0">
              <a:effectLst>
                <a:outerShdw blurRad="38100" dist="38100" dir="2700000" algn="tl">
                  <a:srgbClr val="C0C0C0"/>
                </a:outerShdw>
              </a:effectLst>
              <a:latin typeface="Verdana" pitchFamily="34" charset="0"/>
            </a:endParaRPr>
          </a:p>
          <a:p>
            <a:pPr algn="ctr"/>
            <a:r>
              <a:rPr lang="it-IT" sz="5400" b="1" dirty="0" smtClean="0">
                <a:effectLst>
                  <a:outerShdw blurRad="38100" dist="38100" dir="2700000" algn="tl">
                    <a:srgbClr val="C0C0C0"/>
                  </a:outerShdw>
                </a:effectLst>
                <a:latin typeface="Verdana" pitchFamily="34" charset="0"/>
              </a:rPr>
              <a:t>Delle  Cure</a:t>
            </a:r>
            <a:endParaRPr lang="it-IT" sz="5400" b="1" dirty="0">
              <a:effectLst>
                <a:outerShdw blurRad="38100" dist="38100" dir="2700000" algn="tl">
                  <a:srgbClr val="C0C0C0"/>
                </a:outerShdw>
              </a:effectLst>
              <a:latin typeface="Verdana" pitchFamily="34" charset="0"/>
            </a:endParaRPr>
          </a:p>
        </p:txBody>
      </p:sp>
      <p:pic>
        <p:nvPicPr>
          <p:cNvPr id="5" name="Picture 10"/>
          <p:cNvPicPr>
            <a:picLocks noChangeAspect="1" noChangeArrowheads="1"/>
          </p:cNvPicPr>
          <p:nvPr/>
        </p:nvPicPr>
        <p:blipFill>
          <a:blip r:embed="rId4" cstate="print"/>
          <a:srcRect/>
          <a:stretch>
            <a:fillRect/>
          </a:stretch>
        </p:blipFill>
        <p:spPr bwMode="auto">
          <a:xfrm>
            <a:off x="129575" y="2227866"/>
            <a:ext cx="3820210" cy="1660962"/>
          </a:xfrm>
          <a:prstGeom prst="rect">
            <a:avLst/>
          </a:prstGeom>
          <a:solidFill>
            <a:schemeClr val="accent1">
              <a:alpha val="3137"/>
            </a:schemeClr>
          </a:solidFill>
          <a:ln w="9525">
            <a:noFill/>
            <a:miter lim="800000"/>
            <a:headEnd/>
            <a:tailEnd/>
          </a:ln>
        </p:spPr>
      </p:pic>
      <p:pic>
        <p:nvPicPr>
          <p:cNvPr id="3074" name="Picture 2" descr="C:\Users\SERGIO\Desktop\1736765-logo_asl2_umbria.JPG"/>
          <p:cNvPicPr>
            <a:picLocks noChangeAspect="1" noChangeArrowheads="1"/>
          </p:cNvPicPr>
          <p:nvPr/>
        </p:nvPicPr>
        <p:blipFill>
          <a:blip r:embed="rId5" cstate="print"/>
          <a:srcRect/>
          <a:stretch>
            <a:fillRect/>
          </a:stretch>
        </p:blipFill>
        <p:spPr bwMode="auto">
          <a:xfrm>
            <a:off x="8208579" y="1860988"/>
            <a:ext cx="3799491" cy="2059371"/>
          </a:xfrm>
          <a:prstGeom prst="rect">
            <a:avLst/>
          </a:prstGeom>
          <a:noFill/>
        </p:spPr>
      </p:pic>
      <p:pic>
        <p:nvPicPr>
          <p:cNvPr id="3075" name="Picture 3" descr="C:\Users\SERGIO\Desktop\logo-regione_Umbria.jpg"/>
          <p:cNvPicPr>
            <a:picLocks noChangeAspect="1" noChangeArrowheads="1"/>
          </p:cNvPicPr>
          <p:nvPr/>
        </p:nvPicPr>
        <p:blipFill>
          <a:blip r:embed="rId6" cstate="print"/>
          <a:srcRect/>
          <a:stretch>
            <a:fillRect/>
          </a:stretch>
        </p:blipFill>
        <p:spPr bwMode="auto">
          <a:xfrm>
            <a:off x="4876800" y="4867103"/>
            <a:ext cx="2375338" cy="1433038"/>
          </a:xfrm>
          <a:prstGeom prst="rect">
            <a:avLst/>
          </a:prstGeom>
          <a:noFill/>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Rettangolo 3"/>
          <p:cNvSpPr/>
          <p:nvPr/>
        </p:nvSpPr>
        <p:spPr>
          <a:xfrm>
            <a:off x="3016469" y="1006816"/>
            <a:ext cx="6096000" cy="4529510"/>
          </a:xfrm>
          <a:prstGeom prst="rect">
            <a:avLst/>
          </a:prstGeom>
        </p:spPr>
        <p:txBody>
          <a:bodyPr>
            <a:spAutoFit/>
          </a:bodyPr>
          <a:lstStyle/>
          <a:p>
            <a:pPr algn="ctr" fontAlgn="auto">
              <a:lnSpc>
                <a:spcPct val="150000"/>
              </a:lnSpc>
              <a:spcBef>
                <a:spcPts val="0"/>
              </a:spcBef>
              <a:spcAft>
                <a:spcPts val="0"/>
              </a:spcAft>
              <a:defRPr/>
            </a:pPr>
            <a:r>
              <a:rPr lang="it-IT" sz="2800" b="1" dirty="0" smtClean="0">
                <a:solidFill>
                  <a:srgbClr val="FF0000"/>
                </a:solidFill>
                <a:effectLst>
                  <a:outerShdw blurRad="38100" dist="38100" dir="2700000" algn="tl">
                    <a:srgbClr val="000000"/>
                  </a:outerShdw>
                </a:effectLst>
                <a:latin typeface="Verdana" pitchFamily="34" charset="0"/>
                <a:ea typeface="Verdana" pitchFamily="34" charset="0"/>
                <a:cs typeface="Verdana" pitchFamily="34" charset="0"/>
              </a:rPr>
              <a:t>UN’ESPERIENZA CONCRETA PER MIGLIORARE L’ASSISTENZA AL CITTADINO ATTRAVERSO UN USO INTEGRATO DELLE RISORSE TRA OSPEDALE E TERRITORIO</a:t>
            </a:r>
            <a:endParaRPr lang="it-IT" sz="2800" b="1" dirty="0">
              <a:solidFill>
                <a:srgbClr val="FF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Rettangolo 3"/>
          <p:cNvSpPr/>
          <p:nvPr/>
        </p:nvSpPr>
        <p:spPr>
          <a:xfrm>
            <a:off x="3048000" y="631311"/>
            <a:ext cx="6096000" cy="5262979"/>
          </a:xfrm>
          <a:prstGeom prst="rect">
            <a:avLst/>
          </a:prstGeom>
        </p:spPr>
        <p:txBody>
          <a:bodyPr>
            <a:spAutoFit/>
          </a:bodyPr>
          <a:lstStyle/>
          <a:p>
            <a:pPr marL="342900" indent="-342900" algn="just">
              <a:lnSpc>
                <a:spcPct val="90000"/>
              </a:lnSpc>
              <a:spcBef>
                <a:spcPct val="20000"/>
              </a:spcBef>
              <a:buClr>
                <a:srgbClr val="66FF33"/>
              </a:buClr>
              <a:buFont typeface="Wingdings" pitchFamily="2" charset="2"/>
              <a:buChar char="ü"/>
            </a:pPr>
            <a:endParaRPr lang="it-IT" sz="2400" b="1" dirty="0" smtClean="0">
              <a:latin typeface="Calibri" pitchFamily="34" charset="0"/>
            </a:endParaRPr>
          </a:p>
          <a:p>
            <a:pPr marL="342900" indent="-342900" algn="just">
              <a:lnSpc>
                <a:spcPct val="90000"/>
              </a:lnSpc>
              <a:spcBef>
                <a:spcPct val="20000"/>
              </a:spcBef>
              <a:buClr>
                <a:srgbClr val="66FF33"/>
              </a:buClr>
              <a:buFont typeface="Wingdings" pitchFamily="2" charset="2"/>
              <a:buChar char="ü"/>
            </a:pPr>
            <a:r>
              <a:rPr lang="it-IT" sz="2400" b="1" dirty="0" smtClean="0">
                <a:solidFill>
                  <a:srgbClr val="FF0000"/>
                </a:solidFill>
                <a:latin typeface="Calibri" pitchFamily="34" charset="0"/>
              </a:rPr>
              <a:t>                             IL CONTESTO</a:t>
            </a:r>
          </a:p>
          <a:p>
            <a:pPr marL="342900" indent="-342900" algn="just">
              <a:lnSpc>
                <a:spcPct val="90000"/>
              </a:lnSpc>
              <a:spcBef>
                <a:spcPct val="20000"/>
              </a:spcBef>
              <a:buClr>
                <a:srgbClr val="66FF33"/>
              </a:buClr>
            </a:pPr>
            <a:r>
              <a:rPr lang="it-IT" sz="2400" b="1" dirty="0" smtClean="0">
                <a:latin typeface="Calibri" pitchFamily="34" charset="0"/>
              </a:rPr>
              <a:t>Profondo mutamento del quadro demografico della popolazione ed il crescente affermarsi delle patologie croniche</a:t>
            </a:r>
          </a:p>
          <a:p>
            <a:pPr marL="342900" indent="-342900" algn="just">
              <a:lnSpc>
                <a:spcPct val="90000"/>
              </a:lnSpc>
              <a:spcBef>
                <a:spcPct val="20000"/>
              </a:spcBef>
              <a:buClr>
                <a:srgbClr val="66FF33"/>
              </a:buClr>
            </a:pPr>
            <a:r>
              <a:rPr lang="it-IT" sz="2400" b="1" dirty="0" smtClean="0">
                <a:solidFill>
                  <a:srgbClr val="FF0000"/>
                </a:solidFill>
                <a:latin typeface="Calibri" pitchFamily="34" charset="0"/>
              </a:rPr>
              <a:t>La ridefinizione del ruolo dell’ospedale</a:t>
            </a:r>
          </a:p>
          <a:p>
            <a:pPr marL="742950" lvl="1" indent="-285750" algn="just">
              <a:lnSpc>
                <a:spcPct val="90000"/>
              </a:lnSpc>
              <a:spcBef>
                <a:spcPct val="20000"/>
              </a:spcBef>
              <a:buClr>
                <a:srgbClr val="66FF33"/>
              </a:buClr>
            </a:pPr>
            <a:r>
              <a:rPr lang="it-IT" sz="2400" b="1" dirty="0" smtClean="0">
                <a:solidFill>
                  <a:srgbClr val="FF0000"/>
                </a:solidFill>
                <a:latin typeface="Calibri" pitchFamily="34" charset="0"/>
              </a:rPr>
              <a:t>ambito di gestione di eventi acuti  </a:t>
            </a:r>
          </a:p>
          <a:p>
            <a:pPr marL="742950" lvl="1" indent="-285750" algn="just">
              <a:lnSpc>
                <a:spcPct val="90000"/>
              </a:lnSpc>
              <a:spcBef>
                <a:spcPct val="20000"/>
              </a:spcBef>
              <a:buClr>
                <a:srgbClr val="66FF33"/>
              </a:buClr>
            </a:pPr>
            <a:r>
              <a:rPr lang="it-IT" sz="2400" b="1" dirty="0" smtClean="0">
                <a:solidFill>
                  <a:srgbClr val="FF0000"/>
                </a:solidFill>
                <a:latin typeface="Calibri" pitchFamily="34" charset="0"/>
              </a:rPr>
              <a:t>concentrazione di risorse e tecnologie sofisticate in centri limitati</a:t>
            </a:r>
          </a:p>
          <a:p>
            <a:pPr marL="742950" lvl="1" indent="-285750" algn="just">
              <a:lnSpc>
                <a:spcPct val="90000"/>
              </a:lnSpc>
              <a:spcBef>
                <a:spcPct val="20000"/>
              </a:spcBef>
              <a:buClr>
                <a:srgbClr val="66FF33"/>
              </a:buClr>
            </a:pPr>
            <a:r>
              <a:rPr lang="it-IT" sz="2400" b="1" dirty="0" smtClean="0">
                <a:solidFill>
                  <a:srgbClr val="FF0000"/>
                </a:solidFill>
                <a:latin typeface="Calibri" pitchFamily="34" charset="0"/>
              </a:rPr>
              <a:t>riduzione della durata delle degenze</a:t>
            </a:r>
          </a:p>
          <a:p>
            <a:pPr marL="342900" indent="-342900" algn="just">
              <a:lnSpc>
                <a:spcPct val="90000"/>
              </a:lnSpc>
              <a:spcBef>
                <a:spcPct val="20000"/>
              </a:spcBef>
              <a:buClr>
                <a:srgbClr val="66FF33"/>
              </a:buClr>
            </a:pPr>
            <a:r>
              <a:rPr lang="it-IT" sz="2400" b="1" dirty="0" smtClean="0">
                <a:solidFill>
                  <a:srgbClr val="002060"/>
                </a:solidFill>
                <a:latin typeface="Calibri" pitchFamily="34" charset="0"/>
              </a:rPr>
              <a:t>Necessità di una medicina territoriale capace di assicurare ai cittadini dimessi continuità di cure, monitoraggio dell’evoluzione della malattia ed assistenza</a:t>
            </a:r>
            <a:endParaRPr lang="it-IT" sz="2400" b="1" dirty="0">
              <a:solidFill>
                <a:srgbClr val="002060"/>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1"/>
          <p:cNvSpPr>
            <a:spLocks noGrp="1"/>
          </p:cNvSpPr>
          <p:nvPr>
            <p:ph type="sldNum" sz="quarter" idx="12"/>
          </p:nvPr>
        </p:nvSpPr>
        <p:spPr/>
        <p:txBody>
          <a:bodyPr/>
          <a:lstStyle/>
          <a:p>
            <a:pPr>
              <a:defRPr/>
            </a:pPr>
            <a:fld id="{5AC3D4CE-B071-403D-82D2-A5F4BAD84086}" type="slidenum">
              <a:rPr lang="it-IT"/>
              <a:pPr>
                <a:defRPr/>
              </a:pPr>
              <a:t>13</a:t>
            </a:fld>
            <a:endParaRPr lang="it-IT"/>
          </a:p>
        </p:txBody>
      </p:sp>
      <p:sp>
        <p:nvSpPr>
          <p:cNvPr id="12291"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568F73F0-E46D-4593-9649-9B98B2A16EE7}" type="slidenum">
              <a:rPr lang="it-IT" sz="1400">
                <a:latin typeface="Calibri" pitchFamily="34" charset="0"/>
              </a:rPr>
              <a:pPr algn="r"/>
              <a:t>13</a:t>
            </a:fld>
            <a:endParaRPr lang="it-IT" sz="1400">
              <a:latin typeface="Calibri" pitchFamily="34" charset="0"/>
            </a:endParaRPr>
          </a:p>
        </p:txBody>
      </p:sp>
      <p:sp>
        <p:nvSpPr>
          <p:cNvPr id="12292"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317CF3E9-AD45-4F01-B777-6D5F1AF0C712}" type="slidenum">
              <a:rPr lang="it-IT" sz="1400">
                <a:latin typeface="Calibri" pitchFamily="34" charset="0"/>
              </a:rPr>
              <a:pPr algn="r"/>
              <a:t>13</a:t>
            </a:fld>
            <a:endParaRPr lang="it-IT" sz="1400">
              <a:latin typeface="Calibri" pitchFamily="34" charset="0"/>
            </a:endParaRPr>
          </a:p>
        </p:txBody>
      </p:sp>
      <p:sp>
        <p:nvSpPr>
          <p:cNvPr id="12293"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01518F39-7F7B-4923-984D-BD3A1BE7AD3A}" type="slidenum">
              <a:rPr lang="it-IT" sz="1400">
                <a:latin typeface="Calibri" pitchFamily="34" charset="0"/>
              </a:rPr>
              <a:pPr algn="r"/>
              <a:t>13</a:t>
            </a:fld>
            <a:endParaRPr lang="it-IT" sz="1400">
              <a:latin typeface="Calibri" pitchFamily="34" charset="0"/>
            </a:endParaRPr>
          </a:p>
        </p:txBody>
      </p:sp>
      <p:sp>
        <p:nvSpPr>
          <p:cNvPr id="12294"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8521AD54-BD99-4A7F-B3EB-DC020A128854}" type="slidenum">
              <a:rPr lang="it-IT" sz="1400">
                <a:latin typeface="Calibri" pitchFamily="34" charset="0"/>
              </a:rPr>
              <a:pPr algn="r"/>
              <a:t>13</a:t>
            </a:fld>
            <a:endParaRPr lang="it-IT" sz="1400">
              <a:latin typeface="Calibri" pitchFamily="34" charset="0"/>
            </a:endParaRPr>
          </a:p>
        </p:txBody>
      </p:sp>
      <p:sp>
        <p:nvSpPr>
          <p:cNvPr id="12295"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9CC14551-5435-4F90-B0AF-C7C5A2C40CA8}" type="slidenum">
              <a:rPr lang="it-IT" sz="1400">
                <a:latin typeface="Calibri" pitchFamily="34" charset="0"/>
              </a:rPr>
              <a:pPr algn="r"/>
              <a:t>13</a:t>
            </a:fld>
            <a:endParaRPr lang="it-IT" sz="1400">
              <a:latin typeface="Calibri" pitchFamily="34" charset="0"/>
            </a:endParaRPr>
          </a:p>
        </p:txBody>
      </p:sp>
      <p:pic>
        <p:nvPicPr>
          <p:cNvPr id="8" name="Picture 2" descr="C:\Users\SERGIO\Desktop\ecm 2010 mgp\BRI005-HELLSGATE2.jpg"/>
          <p:cNvPicPr>
            <a:picLocks noChangeAspect="1" noChangeArrowheads="1"/>
          </p:cNvPicPr>
          <p:nvPr/>
        </p:nvPicPr>
        <p:blipFill>
          <a:blip r:embed="rId3" cstate="print">
            <a:lum bright="38000" contrast="-74000"/>
          </a:blip>
          <a:srcRect/>
          <a:stretch>
            <a:fillRect/>
          </a:stretch>
        </p:blipFill>
        <p:spPr bwMode="auto">
          <a:xfrm>
            <a:off x="0" y="0"/>
            <a:ext cx="12192000" cy="6784824"/>
          </a:xfrm>
          <a:prstGeom prst="rect">
            <a:avLst/>
          </a:prstGeom>
          <a:solidFill>
            <a:schemeClr val="bg1"/>
          </a:solidFill>
          <a:effectLst>
            <a:glow rad="101600">
              <a:schemeClr val="accent4">
                <a:satMod val="175000"/>
                <a:alpha val="40000"/>
              </a:schemeClr>
            </a:glow>
          </a:effectLst>
        </p:spPr>
      </p:pic>
      <p:pic>
        <p:nvPicPr>
          <p:cNvPr id="12297" name="Picture 10"/>
          <p:cNvPicPr>
            <a:picLocks noChangeAspect="1" noChangeArrowheads="1"/>
          </p:cNvPicPr>
          <p:nvPr/>
        </p:nvPicPr>
        <p:blipFill>
          <a:blip r:embed="rId4" cstate="print"/>
          <a:srcRect/>
          <a:stretch>
            <a:fillRect/>
          </a:stretch>
        </p:blipFill>
        <p:spPr bwMode="auto">
          <a:xfrm>
            <a:off x="1" y="1"/>
            <a:ext cx="2190751" cy="714375"/>
          </a:xfrm>
          <a:prstGeom prst="rect">
            <a:avLst/>
          </a:prstGeom>
          <a:solidFill>
            <a:schemeClr val="accent1">
              <a:alpha val="3137"/>
            </a:schemeClr>
          </a:solidFill>
          <a:ln w="9525">
            <a:noFill/>
            <a:miter lim="800000"/>
            <a:headEnd/>
            <a:tailEnd/>
          </a:ln>
        </p:spPr>
      </p:pic>
      <p:pic>
        <p:nvPicPr>
          <p:cNvPr id="12299" name="Picture 2"/>
          <p:cNvPicPr>
            <a:picLocks noChangeAspect="1" noChangeArrowheads="1"/>
          </p:cNvPicPr>
          <p:nvPr/>
        </p:nvPicPr>
        <p:blipFill>
          <a:blip r:embed="rId5" cstate="print"/>
          <a:srcRect/>
          <a:stretch>
            <a:fillRect/>
          </a:stretch>
        </p:blipFill>
        <p:spPr bwMode="auto">
          <a:xfrm>
            <a:off x="836085" y="1428750"/>
            <a:ext cx="10519833" cy="4572000"/>
          </a:xfrm>
          <a:prstGeom prst="rect">
            <a:avLst/>
          </a:prstGeom>
          <a:noFill/>
          <a:ln w="9525">
            <a:noFill/>
            <a:miter lim="800000"/>
            <a:headEnd/>
            <a:tailEnd/>
          </a:ln>
        </p:spPr>
      </p:pic>
      <p:sp>
        <p:nvSpPr>
          <p:cNvPr id="12301" name="CasellaDiTesto 12"/>
          <p:cNvSpPr txBox="1">
            <a:spLocks noChangeArrowheads="1"/>
          </p:cNvSpPr>
          <p:nvPr/>
        </p:nvSpPr>
        <p:spPr bwMode="auto">
          <a:xfrm>
            <a:off x="2476501" y="642939"/>
            <a:ext cx="8191500" cy="523875"/>
          </a:xfrm>
          <a:prstGeom prst="rect">
            <a:avLst/>
          </a:prstGeom>
          <a:noFill/>
          <a:ln w="9525">
            <a:noFill/>
            <a:miter lim="800000"/>
            <a:headEnd/>
            <a:tailEnd/>
          </a:ln>
        </p:spPr>
        <p:txBody>
          <a:bodyPr>
            <a:spAutoFit/>
          </a:bodyPr>
          <a:lstStyle/>
          <a:p>
            <a:r>
              <a:rPr lang="it-IT" sz="2800" b="1">
                <a:solidFill>
                  <a:srgbClr val="FF0000"/>
                </a:solidFill>
                <a:latin typeface="Calibri" pitchFamily="34" charset="0"/>
              </a:rPr>
              <a:t>Indice di invecchiamento: ASL</a:t>
            </a:r>
          </a:p>
        </p:txBody>
      </p:sp>
      <p:sp>
        <p:nvSpPr>
          <p:cNvPr id="14" name="Freccia a sinistra 13"/>
          <p:cNvSpPr/>
          <p:nvPr/>
        </p:nvSpPr>
        <p:spPr>
          <a:xfrm>
            <a:off x="8286751" y="3571875"/>
            <a:ext cx="762000" cy="3571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5" name="Picture 2" descr="C:\Users\SERGIO\Desktop\SANITAAMICA.JPG"/>
          <p:cNvPicPr>
            <a:picLocks noChangeAspect="1" noChangeArrowheads="1"/>
          </p:cNvPicPr>
          <p:nvPr/>
        </p:nvPicPr>
        <p:blipFill>
          <a:blip r:embed="rId6"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1"/>
          <p:cNvSpPr>
            <a:spLocks noGrp="1"/>
          </p:cNvSpPr>
          <p:nvPr>
            <p:ph type="sldNum" sz="quarter" idx="12"/>
          </p:nvPr>
        </p:nvSpPr>
        <p:spPr/>
        <p:txBody>
          <a:bodyPr/>
          <a:lstStyle/>
          <a:p>
            <a:pPr>
              <a:defRPr/>
            </a:pPr>
            <a:fld id="{82582B87-6B09-463C-B1B6-500513C17D03}" type="slidenum">
              <a:rPr lang="it-IT"/>
              <a:pPr>
                <a:defRPr/>
              </a:pPr>
              <a:t>14</a:t>
            </a:fld>
            <a:endParaRPr lang="it-IT"/>
          </a:p>
        </p:txBody>
      </p:sp>
      <p:sp>
        <p:nvSpPr>
          <p:cNvPr id="18435"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3FA04751-CF95-4CA8-AA98-E8F39E335E47}" type="slidenum">
              <a:rPr lang="it-IT" sz="1400">
                <a:latin typeface="Calibri" pitchFamily="34" charset="0"/>
              </a:rPr>
              <a:pPr algn="r"/>
              <a:t>14</a:t>
            </a:fld>
            <a:endParaRPr lang="it-IT" sz="1400">
              <a:latin typeface="Calibri" pitchFamily="34" charset="0"/>
            </a:endParaRPr>
          </a:p>
        </p:txBody>
      </p:sp>
      <p:sp>
        <p:nvSpPr>
          <p:cNvPr id="18436"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5727DF15-71DC-4137-983D-946964E401A1}" type="slidenum">
              <a:rPr lang="it-IT" sz="1400">
                <a:latin typeface="Calibri" pitchFamily="34" charset="0"/>
              </a:rPr>
              <a:pPr algn="r"/>
              <a:t>14</a:t>
            </a:fld>
            <a:endParaRPr lang="it-IT" sz="1400">
              <a:latin typeface="Calibri" pitchFamily="34" charset="0"/>
            </a:endParaRPr>
          </a:p>
        </p:txBody>
      </p:sp>
      <p:pic>
        <p:nvPicPr>
          <p:cNvPr id="5" name="Picture 2" descr="C:\Users\SERGIO\Desktop\ecm 2010 mgp\BRI005-HELLSGATE2.jpg"/>
          <p:cNvPicPr>
            <a:picLocks noChangeAspect="1" noChangeArrowheads="1"/>
          </p:cNvPicPr>
          <p:nvPr/>
        </p:nvPicPr>
        <p:blipFill>
          <a:blip r:embed="rId3" cstate="print">
            <a:lum bright="38000" contrast="-74000"/>
          </a:blip>
          <a:srcRect/>
          <a:stretch>
            <a:fillRect/>
          </a:stretch>
        </p:blipFill>
        <p:spPr bwMode="auto">
          <a:xfrm>
            <a:off x="0" y="0"/>
            <a:ext cx="12192000" cy="6784824"/>
          </a:xfrm>
          <a:prstGeom prst="rect">
            <a:avLst/>
          </a:prstGeom>
          <a:solidFill>
            <a:schemeClr val="bg1"/>
          </a:solidFill>
          <a:effectLst>
            <a:glow rad="101600">
              <a:schemeClr val="accent4">
                <a:satMod val="175000"/>
                <a:alpha val="40000"/>
              </a:schemeClr>
            </a:glow>
          </a:effectLst>
        </p:spPr>
      </p:pic>
      <p:pic>
        <p:nvPicPr>
          <p:cNvPr id="18438" name="Picture 10"/>
          <p:cNvPicPr>
            <a:picLocks noChangeAspect="1" noChangeArrowheads="1"/>
          </p:cNvPicPr>
          <p:nvPr/>
        </p:nvPicPr>
        <p:blipFill>
          <a:blip r:embed="rId4" cstate="print"/>
          <a:srcRect/>
          <a:stretch>
            <a:fillRect/>
          </a:stretch>
        </p:blipFill>
        <p:spPr bwMode="auto">
          <a:xfrm>
            <a:off x="1" y="1"/>
            <a:ext cx="2190751" cy="714375"/>
          </a:xfrm>
          <a:prstGeom prst="rect">
            <a:avLst/>
          </a:prstGeom>
          <a:solidFill>
            <a:schemeClr val="accent1">
              <a:alpha val="3137"/>
            </a:schemeClr>
          </a:solidFill>
          <a:ln w="9525">
            <a:noFill/>
            <a:miter lim="800000"/>
            <a:headEnd/>
            <a:tailEnd/>
          </a:ln>
        </p:spPr>
      </p:pic>
      <p:sp>
        <p:nvSpPr>
          <p:cNvPr id="8" name="Rectangle 2"/>
          <p:cNvSpPr txBox="1">
            <a:spLocks noChangeArrowheads="1"/>
          </p:cNvSpPr>
          <p:nvPr/>
        </p:nvSpPr>
        <p:spPr>
          <a:xfrm>
            <a:off x="952500" y="857250"/>
            <a:ext cx="10972800" cy="1384300"/>
          </a:xfrm>
          <a:prstGeom prst="rect">
            <a:avLst/>
          </a:prstGeom>
        </p:spPr>
        <p:txBody>
          <a:bodyPr/>
          <a:lstStyle/>
          <a:p>
            <a:pPr algn="ctr" fontAlgn="auto">
              <a:spcBef>
                <a:spcPts val="0"/>
              </a:spcBef>
              <a:spcAft>
                <a:spcPts val="0"/>
              </a:spcAft>
              <a:defRPr/>
            </a:pPr>
            <a:r>
              <a:rPr lang="it-IT" sz="4000" kern="0">
                <a:solidFill>
                  <a:schemeClr val="tx2"/>
                </a:solidFill>
                <a:latin typeface="Comic Sans MS" pitchFamily="66" charset="0"/>
                <a:ea typeface="+mj-ea"/>
                <a:cs typeface="+mj-cs"/>
              </a:rPr>
              <a:t>I DOMINI DELLA FRAGILITA</a:t>
            </a:r>
            <a:r>
              <a:rPr lang="it-IT" sz="4000" kern="0">
                <a:solidFill>
                  <a:schemeClr val="tx2"/>
                </a:solidFill>
                <a:latin typeface="+mj-lt"/>
                <a:ea typeface="+mj-ea"/>
                <a:cs typeface="+mj-cs"/>
              </a:rPr>
              <a:t>’</a:t>
            </a:r>
          </a:p>
        </p:txBody>
      </p:sp>
      <p:sp>
        <p:nvSpPr>
          <p:cNvPr id="18441" name="Oval 8"/>
          <p:cNvSpPr>
            <a:spLocks noChangeArrowheads="1"/>
          </p:cNvSpPr>
          <p:nvPr/>
        </p:nvSpPr>
        <p:spPr bwMode="auto">
          <a:xfrm>
            <a:off x="4216401" y="2586039"/>
            <a:ext cx="3263900" cy="1512887"/>
          </a:xfrm>
          <a:prstGeom prst="ellipse">
            <a:avLst/>
          </a:prstGeom>
          <a:solidFill>
            <a:srgbClr val="FFFF00"/>
          </a:solidFill>
          <a:ln w="9525">
            <a:solidFill>
              <a:schemeClr val="bg1"/>
            </a:solidFill>
            <a:round/>
            <a:headEnd/>
            <a:tailEnd/>
          </a:ln>
        </p:spPr>
        <p:txBody>
          <a:bodyPr wrap="none" anchor="ctr"/>
          <a:lstStyle/>
          <a:p>
            <a:pPr algn="ctr"/>
            <a:endParaRPr lang="it-IT">
              <a:latin typeface="Calibri" pitchFamily="34" charset="0"/>
            </a:endParaRPr>
          </a:p>
        </p:txBody>
      </p:sp>
      <p:sp>
        <p:nvSpPr>
          <p:cNvPr id="18442" name="Oval 15"/>
          <p:cNvSpPr>
            <a:spLocks noChangeArrowheads="1"/>
          </p:cNvSpPr>
          <p:nvPr/>
        </p:nvSpPr>
        <p:spPr bwMode="auto">
          <a:xfrm>
            <a:off x="1430867" y="3449639"/>
            <a:ext cx="3263900" cy="1512887"/>
          </a:xfrm>
          <a:prstGeom prst="ellipse">
            <a:avLst/>
          </a:prstGeom>
          <a:solidFill>
            <a:srgbClr val="FFFF00"/>
          </a:solidFill>
          <a:ln w="9525">
            <a:solidFill>
              <a:schemeClr val="bg1"/>
            </a:solidFill>
            <a:round/>
            <a:headEnd/>
            <a:tailEnd/>
          </a:ln>
        </p:spPr>
        <p:txBody>
          <a:bodyPr wrap="none" anchor="ctr"/>
          <a:lstStyle/>
          <a:p>
            <a:pPr algn="ctr"/>
            <a:endParaRPr lang="it-IT">
              <a:latin typeface="Calibri" pitchFamily="34" charset="0"/>
            </a:endParaRPr>
          </a:p>
        </p:txBody>
      </p:sp>
      <p:sp>
        <p:nvSpPr>
          <p:cNvPr id="18443" name="Oval 16"/>
          <p:cNvSpPr>
            <a:spLocks noChangeArrowheads="1"/>
          </p:cNvSpPr>
          <p:nvPr/>
        </p:nvSpPr>
        <p:spPr bwMode="auto">
          <a:xfrm>
            <a:off x="6999818" y="3449639"/>
            <a:ext cx="3263900" cy="1512887"/>
          </a:xfrm>
          <a:prstGeom prst="ellipse">
            <a:avLst/>
          </a:prstGeom>
          <a:solidFill>
            <a:srgbClr val="FFFF00"/>
          </a:solidFill>
          <a:ln w="9525">
            <a:solidFill>
              <a:schemeClr val="bg1"/>
            </a:solidFill>
            <a:round/>
            <a:headEnd/>
            <a:tailEnd/>
          </a:ln>
        </p:spPr>
        <p:txBody>
          <a:bodyPr wrap="none" anchor="ctr"/>
          <a:lstStyle/>
          <a:p>
            <a:pPr algn="ctr"/>
            <a:endParaRPr lang="it-IT">
              <a:latin typeface="Calibri" pitchFamily="34" charset="0"/>
            </a:endParaRPr>
          </a:p>
        </p:txBody>
      </p:sp>
      <p:sp>
        <p:nvSpPr>
          <p:cNvPr id="18444" name="Oval 17"/>
          <p:cNvSpPr>
            <a:spLocks noChangeArrowheads="1"/>
          </p:cNvSpPr>
          <p:nvPr/>
        </p:nvSpPr>
        <p:spPr bwMode="auto">
          <a:xfrm>
            <a:off x="2584451" y="4962525"/>
            <a:ext cx="3263900" cy="1512888"/>
          </a:xfrm>
          <a:prstGeom prst="ellipse">
            <a:avLst/>
          </a:prstGeom>
          <a:solidFill>
            <a:srgbClr val="FFFF00"/>
          </a:solidFill>
          <a:ln w="9525">
            <a:solidFill>
              <a:schemeClr val="bg1"/>
            </a:solidFill>
            <a:round/>
            <a:headEnd/>
            <a:tailEnd/>
          </a:ln>
        </p:spPr>
        <p:txBody>
          <a:bodyPr wrap="none" anchor="ctr"/>
          <a:lstStyle/>
          <a:p>
            <a:pPr algn="ctr"/>
            <a:endParaRPr lang="it-IT">
              <a:latin typeface="Calibri" pitchFamily="34" charset="0"/>
            </a:endParaRPr>
          </a:p>
        </p:txBody>
      </p:sp>
      <p:sp>
        <p:nvSpPr>
          <p:cNvPr id="18445" name="Oval 18"/>
          <p:cNvSpPr>
            <a:spLocks noChangeArrowheads="1"/>
          </p:cNvSpPr>
          <p:nvPr/>
        </p:nvSpPr>
        <p:spPr bwMode="auto">
          <a:xfrm>
            <a:off x="5848351" y="4962525"/>
            <a:ext cx="3263900" cy="1512888"/>
          </a:xfrm>
          <a:prstGeom prst="ellipse">
            <a:avLst/>
          </a:prstGeom>
          <a:solidFill>
            <a:srgbClr val="FFFF00"/>
          </a:solidFill>
          <a:ln w="9525">
            <a:solidFill>
              <a:schemeClr val="bg1"/>
            </a:solidFill>
            <a:round/>
            <a:headEnd/>
            <a:tailEnd/>
          </a:ln>
        </p:spPr>
        <p:txBody>
          <a:bodyPr wrap="none" anchor="ctr"/>
          <a:lstStyle/>
          <a:p>
            <a:pPr algn="ctr"/>
            <a:endParaRPr lang="it-IT">
              <a:latin typeface="Calibri" pitchFamily="34" charset="0"/>
            </a:endParaRPr>
          </a:p>
        </p:txBody>
      </p:sp>
      <p:sp>
        <p:nvSpPr>
          <p:cNvPr id="18446" name="Oval 19"/>
          <p:cNvSpPr>
            <a:spLocks noChangeArrowheads="1"/>
          </p:cNvSpPr>
          <p:nvPr/>
        </p:nvSpPr>
        <p:spPr bwMode="auto">
          <a:xfrm>
            <a:off x="3810001" y="3643314"/>
            <a:ext cx="4305300" cy="1703387"/>
          </a:xfrm>
          <a:prstGeom prst="ellipse">
            <a:avLst/>
          </a:prstGeom>
          <a:solidFill>
            <a:srgbClr val="FF66FF"/>
          </a:solidFill>
          <a:ln w="9525">
            <a:solidFill>
              <a:schemeClr val="bg1"/>
            </a:solidFill>
            <a:round/>
            <a:headEnd/>
            <a:tailEnd/>
          </a:ln>
        </p:spPr>
        <p:txBody>
          <a:bodyPr wrap="none" anchor="ctr"/>
          <a:lstStyle/>
          <a:p>
            <a:pPr algn="ctr"/>
            <a:endParaRPr lang="it-IT">
              <a:latin typeface="Calibri" pitchFamily="34" charset="0"/>
            </a:endParaRPr>
          </a:p>
        </p:txBody>
      </p:sp>
      <p:sp>
        <p:nvSpPr>
          <p:cNvPr id="49167" name="Text Box 20"/>
          <p:cNvSpPr txBox="1">
            <a:spLocks noChangeArrowheads="1"/>
          </p:cNvSpPr>
          <p:nvPr/>
        </p:nvSpPr>
        <p:spPr bwMode="auto">
          <a:xfrm>
            <a:off x="3524251" y="4241801"/>
            <a:ext cx="4857749" cy="646113"/>
          </a:xfrm>
          <a:prstGeom prst="rect">
            <a:avLst/>
          </a:prstGeom>
          <a:noFill/>
          <a:ln w="9525">
            <a:noFill/>
            <a:miter lim="800000"/>
            <a:headEnd/>
            <a:tailEnd/>
          </a:ln>
        </p:spPr>
        <p:txBody>
          <a:bodyPr>
            <a:spAutoFit/>
          </a:bodyPr>
          <a:lstStyle/>
          <a:p>
            <a:pPr algn="ctr"/>
            <a:r>
              <a:rPr lang="it-IT" sz="3600" b="1">
                <a:latin typeface="Verdana" pitchFamily="34" charset="0"/>
              </a:rPr>
              <a:t>FRAGILITA’</a:t>
            </a:r>
          </a:p>
        </p:txBody>
      </p:sp>
      <p:sp>
        <p:nvSpPr>
          <p:cNvPr id="18448" name="Text Box 21"/>
          <p:cNvSpPr txBox="1">
            <a:spLocks noChangeArrowheads="1"/>
          </p:cNvSpPr>
          <p:nvPr/>
        </p:nvSpPr>
        <p:spPr bwMode="auto">
          <a:xfrm>
            <a:off x="2967567" y="5178425"/>
            <a:ext cx="2495551" cy="646331"/>
          </a:xfrm>
          <a:prstGeom prst="rect">
            <a:avLst/>
          </a:prstGeom>
          <a:noFill/>
          <a:ln w="9525">
            <a:noFill/>
            <a:miter lim="800000"/>
            <a:headEnd/>
            <a:tailEnd/>
          </a:ln>
        </p:spPr>
        <p:txBody>
          <a:bodyPr>
            <a:spAutoFit/>
          </a:bodyPr>
          <a:lstStyle/>
          <a:p>
            <a:pPr algn="ctr"/>
            <a:r>
              <a:rPr lang="it-IT">
                <a:latin typeface="Calibri" pitchFamily="34" charset="0"/>
              </a:rPr>
              <a:t>Ridotta autonomia funzionale</a:t>
            </a:r>
          </a:p>
        </p:txBody>
      </p:sp>
      <p:sp>
        <p:nvSpPr>
          <p:cNvPr id="18449" name="Text Box 22"/>
          <p:cNvSpPr txBox="1">
            <a:spLocks noChangeArrowheads="1"/>
          </p:cNvSpPr>
          <p:nvPr/>
        </p:nvSpPr>
        <p:spPr bwMode="auto">
          <a:xfrm>
            <a:off x="5943600" y="5538788"/>
            <a:ext cx="3073400" cy="366712"/>
          </a:xfrm>
          <a:prstGeom prst="rect">
            <a:avLst/>
          </a:prstGeom>
          <a:noFill/>
          <a:ln w="9525">
            <a:noFill/>
            <a:miter lim="800000"/>
            <a:headEnd/>
            <a:tailEnd/>
          </a:ln>
        </p:spPr>
        <p:txBody>
          <a:bodyPr>
            <a:spAutoFit/>
          </a:bodyPr>
          <a:lstStyle/>
          <a:p>
            <a:pPr algn="ctr"/>
            <a:r>
              <a:rPr lang="it-IT" b="1">
                <a:latin typeface="Calibri" pitchFamily="34" charset="0"/>
              </a:rPr>
              <a:t>Polifarmacoterapia</a:t>
            </a:r>
          </a:p>
        </p:txBody>
      </p:sp>
      <p:sp>
        <p:nvSpPr>
          <p:cNvPr id="18450" name="Text Box 23"/>
          <p:cNvSpPr txBox="1">
            <a:spLocks noChangeArrowheads="1"/>
          </p:cNvSpPr>
          <p:nvPr/>
        </p:nvSpPr>
        <p:spPr bwMode="auto">
          <a:xfrm>
            <a:off x="1623484" y="3665539"/>
            <a:ext cx="2783416" cy="646331"/>
          </a:xfrm>
          <a:prstGeom prst="rect">
            <a:avLst/>
          </a:prstGeom>
          <a:noFill/>
          <a:ln w="9525">
            <a:noFill/>
            <a:miter lim="800000"/>
            <a:headEnd/>
            <a:tailEnd/>
          </a:ln>
        </p:spPr>
        <p:txBody>
          <a:bodyPr>
            <a:spAutoFit/>
          </a:bodyPr>
          <a:lstStyle/>
          <a:p>
            <a:pPr algn="ctr"/>
            <a:r>
              <a:rPr lang="it-IT">
                <a:latin typeface="Calibri" pitchFamily="34" charset="0"/>
              </a:rPr>
              <a:t>Stato </a:t>
            </a:r>
          </a:p>
          <a:p>
            <a:pPr algn="ctr"/>
            <a:r>
              <a:rPr lang="it-IT">
                <a:latin typeface="Calibri" pitchFamily="34" charset="0"/>
              </a:rPr>
              <a:t>Socio-ambientale critico</a:t>
            </a:r>
          </a:p>
        </p:txBody>
      </p:sp>
      <p:sp>
        <p:nvSpPr>
          <p:cNvPr id="18451" name="Text Box 24"/>
          <p:cNvSpPr txBox="1">
            <a:spLocks noChangeArrowheads="1"/>
          </p:cNvSpPr>
          <p:nvPr/>
        </p:nvSpPr>
        <p:spPr bwMode="auto">
          <a:xfrm>
            <a:off x="4599518" y="2946400"/>
            <a:ext cx="2495549" cy="641350"/>
          </a:xfrm>
          <a:prstGeom prst="rect">
            <a:avLst/>
          </a:prstGeom>
          <a:noFill/>
          <a:ln w="9525">
            <a:noFill/>
            <a:miter lim="800000"/>
            <a:headEnd/>
            <a:tailEnd/>
          </a:ln>
        </p:spPr>
        <p:txBody>
          <a:bodyPr>
            <a:spAutoFit/>
          </a:bodyPr>
          <a:lstStyle/>
          <a:p>
            <a:pPr algn="ctr"/>
            <a:r>
              <a:rPr lang="it-IT">
                <a:latin typeface="Calibri" pitchFamily="34" charset="0"/>
              </a:rPr>
              <a:t>Invecchiamento</a:t>
            </a:r>
          </a:p>
          <a:p>
            <a:pPr algn="ctr"/>
            <a:r>
              <a:rPr lang="it-IT">
                <a:latin typeface="Calibri" pitchFamily="34" charset="0"/>
              </a:rPr>
              <a:t>avanzato</a:t>
            </a:r>
          </a:p>
        </p:txBody>
      </p:sp>
      <p:sp>
        <p:nvSpPr>
          <p:cNvPr id="18452" name="Text Box 25"/>
          <p:cNvSpPr txBox="1">
            <a:spLocks noChangeArrowheads="1"/>
          </p:cNvSpPr>
          <p:nvPr/>
        </p:nvSpPr>
        <p:spPr bwMode="auto">
          <a:xfrm>
            <a:off x="7480301" y="3738564"/>
            <a:ext cx="2495551" cy="915987"/>
          </a:xfrm>
          <a:prstGeom prst="rect">
            <a:avLst/>
          </a:prstGeom>
          <a:noFill/>
          <a:ln w="9525">
            <a:noFill/>
            <a:miter lim="800000"/>
            <a:headEnd/>
            <a:tailEnd/>
          </a:ln>
        </p:spPr>
        <p:txBody>
          <a:bodyPr>
            <a:spAutoFit/>
          </a:bodyPr>
          <a:lstStyle/>
          <a:p>
            <a:pPr algn="ctr"/>
            <a:r>
              <a:rPr lang="it-IT">
                <a:latin typeface="Calibri" pitchFamily="34" charset="0"/>
              </a:rPr>
              <a:t>Coesistenza</a:t>
            </a:r>
          </a:p>
          <a:p>
            <a:pPr algn="ctr"/>
            <a:r>
              <a:rPr lang="it-IT">
                <a:latin typeface="Calibri" pitchFamily="34" charset="0"/>
              </a:rPr>
              <a:t>malattie</a:t>
            </a:r>
          </a:p>
          <a:p>
            <a:pPr algn="ctr"/>
            <a:r>
              <a:rPr lang="it-IT">
                <a:latin typeface="Calibri" pitchFamily="34" charset="0"/>
              </a:rPr>
              <a:t>croniche</a:t>
            </a:r>
          </a:p>
        </p:txBody>
      </p:sp>
      <p:pic>
        <p:nvPicPr>
          <p:cNvPr id="18454" name="Picture 6" descr="anziana_05"/>
          <p:cNvPicPr>
            <a:picLocks noChangeAspect="1" noChangeArrowheads="1"/>
          </p:cNvPicPr>
          <p:nvPr/>
        </p:nvPicPr>
        <p:blipFill>
          <a:blip r:embed="rId5" cstate="print"/>
          <a:srcRect/>
          <a:stretch>
            <a:fillRect/>
          </a:stretch>
        </p:blipFill>
        <p:spPr bwMode="auto">
          <a:xfrm>
            <a:off x="476251" y="1571626"/>
            <a:ext cx="2688167" cy="1643063"/>
          </a:xfrm>
          <a:prstGeom prst="rect">
            <a:avLst/>
          </a:prstGeom>
          <a:noFill/>
          <a:ln w="9525">
            <a:noFill/>
            <a:miter lim="800000"/>
            <a:headEnd/>
            <a:tailEnd/>
          </a:ln>
        </p:spPr>
      </p:pic>
      <p:pic>
        <p:nvPicPr>
          <p:cNvPr id="23" name="Picture 2" descr="C:\Users\SERGIO\Desktop\SANITAAMICA.JPG"/>
          <p:cNvPicPr>
            <a:picLocks noChangeAspect="1" noChangeArrowheads="1"/>
          </p:cNvPicPr>
          <p:nvPr/>
        </p:nvPicPr>
        <p:blipFill>
          <a:blip r:embed="rId6"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67"/>
                                        </p:tgtEl>
                                        <p:attrNameLst>
                                          <p:attrName>style.visibility</p:attrName>
                                        </p:attrNameLst>
                                      </p:cBhvr>
                                      <p:to>
                                        <p:strVal val="visible"/>
                                      </p:to>
                                    </p:set>
                                    <p:animEffect transition="in" filter="fade">
                                      <p:cBhvr>
                                        <p:cTn id="7" dur="5000"/>
                                        <p:tgtEl>
                                          <p:spTgt spid="49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1"/>
          <p:cNvSpPr>
            <a:spLocks noGrp="1"/>
          </p:cNvSpPr>
          <p:nvPr>
            <p:ph type="sldNum" sz="quarter" idx="12"/>
          </p:nvPr>
        </p:nvSpPr>
        <p:spPr/>
        <p:txBody>
          <a:bodyPr/>
          <a:lstStyle/>
          <a:p>
            <a:pPr>
              <a:defRPr/>
            </a:pPr>
            <a:fld id="{6F1C0C2D-A81E-4E3E-B6BD-9A2DC2D5DE9E}" type="slidenum">
              <a:rPr lang="it-IT"/>
              <a:pPr>
                <a:defRPr/>
              </a:pPr>
              <a:t>15</a:t>
            </a:fld>
            <a:endParaRPr lang="it-IT"/>
          </a:p>
        </p:txBody>
      </p:sp>
      <p:sp>
        <p:nvSpPr>
          <p:cNvPr id="19459"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3D11AE67-88C8-4396-9527-8686DD67602D}" type="slidenum">
              <a:rPr lang="it-IT" sz="1400">
                <a:latin typeface="Calibri" pitchFamily="34" charset="0"/>
              </a:rPr>
              <a:pPr algn="r"/>
              <a:t>15</a:t>
            </a:fld>
            <a:endParaRPr lang="it-IT" sz="1400">
              <a:latin typeface="Calibri" pitchFamily="34" charset="0"/>
            </a:endParaRPr>
          </a:p>
        </p:txBody>
      </p:sp>
      <p:sp>
        <p:nvSpPr>
          <p:cNvPr id="19460"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108F806D-0612-443C-B5BD-F2A1DDD0BAE6}" type="slidenum">
              <a:rPr lang="it-IT" sz="1400">
                <a:latin typeface="Calibri" pitchFamily="34" charset="0"/>
              </a:rPr>
              <a:pPr algn="r"/>
              <a:t>15</a:t>
            </a:fld>
            <a:endParaRPr lang="it-IT" sz="1400">
              <a:latin typeface="Calibri" pitchFamily="34" charset="0"/>
            </a:endParaRPr>
          </a:p>
        </p:txBody>
      </p:sp>
      <p:sp>
        <p:nvSpPr>
          <p:cNvPr id="19461"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25FB4559-530F-4941-BB0B-19EEB124972B}" type="slidenum">
              <a:rPr lang="it-IT" sz="1400">
                <a:latin typeface="Calibri" pitchFamily="34" charset="0"/>
              </a:rPr>
              <a:pPr algn="r"/>
              <a:t>15</a:t>
            </a:fld>
            <a:endParaRPr lang="it-IT" sz="1400">
              <a:latin typeface="Calibri" pitchFamily="34" charset="0"/>
            </a:endParaRPr>
          </a:p>
        </p:txBody>
      </p:sp>
      <p:sp>
        <p:nvSpPr>
          <p:cNvPr id="19462"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14688B7-7B68-4922-AFC7-60462A703266}" type="slidenum">
              <a:rPr lang="it-IT" sz="1400">
                <a:latin typeface="Calibri" pitchFamily="34" charset="0"/>
              </a:rPr>
              <a:pPr algn="r"/>
              <a:t>15</a:t>
            </a:fld>
            <a:endParaRPr lang="it-IT" sz="1400">
              <a:latin typeface="Calibri" pitchFamily="34" charset="0"/>
            </a:endParaRPr>
          </a:p>
        </p:txBody>
      </p:sp>
      <p:sp>
        <p:nvSpPr>
          <p:cNvPr id="19463"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19C15A8B-8957-4C2C-A04D-4B3EF5BD91DF}" type="slidenum">
              <a:rPr lang="it-IT" sz="1400">
                <a:latin typeface="Calibri" pitchFamily="34" charset="0"/>
              </a:rPr>
              <a:pPr algn="r"/>
              <a:t>15</a:t>
            </a:fld>
            <a:endParaRPr lang="it-IT" sz="1400">
              <a:latin typeface="Calibri" pitchFamily="34" charset="0"/>
            </a:endParaRPr>
          </a:p>
        </p:txBody>
      </p:sp>
      <p:sp>
        <p:nvSpPr>
          <p:cNvPr id="19464"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A9503012-6865-4B7B-BF02-9BC4A7257B51}" type="slidenum">
              <a:rPr lang="it-IT" sz="1400">
                <a:latin typeface="Calibri" pitchFamily="34" charset="0"/>
              </a:rPr>
              <a:pPr algn="r"/>
              <a:t>15</a:t>
            </a:fld>
            <a:endParaRPr lang="it-IT" sz="1400">
              <a:latin typeface="Calibri" pitchFamily="34" charset="0"/>
            </a:endParaRPr>
          </a:p>
        </p:txBody>
      </p:sp>
      <p:sp>
        <p:nvSpPr>
          <p:cNvPr id="19465"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078ACD0-16DF-4A27-995E-DFFD1FF09E23}" type="slidenum">
              <a:rPr lang="it-IT" sz="1400">
                <a:latin typeface="Calibri" pitchFamily="34" charset="0"/>
              </a:rPr>
              <a:pPr algn="r"/>
              <a:t>15</a:t>
            </a:fld>
            <a:endParaRPr lang="it-IT" sz="1400">
              <a:latin typeface="Calibri" pitchFamily="34" charset="0"/>
            </a:endParaRPr>
          </a:p>
        </p:txBody>
      </p:sp>
      <p:sp>
        <p:nvSpPr>
          <p:cNvPr id="19466"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B31D095-5ACC-49AB-AF6A-03D170F0887D}" type="slidenum">
              <a:rPr lang="it-IT" sz="1400">
                <a:latin typeface="Calibri" pitchFamily="34" charset="0"/>
              </a:rPr>
              <a:pPr algn="r"/>
              <a:t>15</a:t>
            </a:fld>
            <a:endParaRPr lang="it-IT" sz="1400">
              <a:latin typeface="Calibri" pitchFamily="34" charset="0"/>
            </a:endParaRPr>
          </a:p>
        </p:txBody>
      </p:sp>
      <p:pic>
        <p:nvPicPr>
          <p:cNvPr id="11" name="Picture 2" descr="C:\Users\SERGIO\Desktop\ecm 2010 mgp\BRI005-HELLSGATE2.jpg"/>
          <p:cNvPicPr>
            <a:picLocks noChangeAspect="1" noChangeArrowheads="1"/>
          </p:cNvPicPr>
          <p:nvPr/>
        </p:nvPicPr>
        <p:blipFill>
          <a:blip r:embed="rId3" cstate="print">
            <a:lum bright="38000" contrast="-74000"/>
          </a:blip>
          <a:srcRect/>
          <a:stretch>
            <a:fillRect/>
          </a:stretch>
        </p:blipFill>
        <p:spPr bwMode="auto">
          <a:xfrm>
            <a:off x="0" y="0"/>
            <a:ext cx="12192000" cy="6784824"/>
          </a:xfrm>
          <a:prstGeom prst="rect">
            <a:avLst/>
          </a:prstGeom>
          <a:solidFill>
            <a:schemeClr val="bg1"/>
          </a:solidFill>
          <a:effectLst>
            <a:glow rad="101600">
              <a:schemeClr val="accent4">
                <a:satMod val="175000"/>
                <a:alpha val="40000"/>
              </a:schemeClr>
            </a:glow>
          </a:effectLst>
        </p:spPr>
      </p:pic>
      <p:pic>
        <p:nvPicPr>
          <p:cNvPr id="19468" name="Picture 10"/>
          <p:cNvPicPr>
            <a:picLocks noChangeAspect="1" noChangeArrowheads="1"/>
          </p:cNvPicPr>
          <p:nvPr/>
        </p:nvPicPr>
        <p:blipFill>
          <a:blip r:embed="rId4" cstate="print"/>
          <a:srcRect/>
          <a:stretch>
            <a:fillRect/>
          </a:stretch>
        </p:blipFill>
        <p:spPr bwMode="auto">
          <a:xfrm>
            <a:off x="1" y="1"/>
            <a:ext cx="2190751" cy="714375"/>
          </a:xfrm>
          <a:prstGeom prst="rect">
            <a:avLst/>
          </a:prstGeom>
          <a:solidFill>
            <a:schemeClr val="accent1">
              <a:alpha val="3137"/>
            </a:schemeClr>
          </a:solidFill>
          <a:ln w="9525">
            <a:noFill/>
            <a:miter lim="800000"/>
            <a:headEnd/>
            <a:tailEnd/>
          </a:ln>
        </p:spPr>
      </p:pic>
      <p:sp>
        <p:nvSpPr>
          <p:cNvPr id="15" name="Rettangolo 14"/>
          <p:cNvSpPr>
            <a:spLocks noChangeArrowheads="1"/>
          </p:cNvSpPr>
          <p:nvPr/>
        </p:nvSpPr>
        <p:spPr bwMode="auto">
          <a:xfrm>
            <a:off x="762000" y="1285875"/>
            <a:ext cx="10668000" cy="3785652"/>
          </a:xfrm>
          <a:prstGeom prst="rect">
            <a:avLst/>
          </a:prstGeom>
          <a:noFill/>
          <a:ln w="9525">
            <a:noFill/>
            <a:miter lim="800000"/>
            <a:headEnd/>
            <a:tailEnd/>
          </a:ln>
        </p:spPr>
        <p:txBody>
          <a:bodyPr>
            <a:spAutoFit/>
          </a:bodyPr>
          <a:lstStyle/>
          <a:p>
            <a:pPr algn="ctr"/>
            <a:r>
              <a:rPr lang="it-IT" sz="2800" b="1" dirty="0">
                <a:solidFill>
                  <a:srgbClr val="FF0000"/>
                </a:solidFill>
                <a:latin typeface="Verdana" pitchFamily="34" charset="0"/>
              </a:rPr>
              <a:t>Regione Umbria </a:t>
            </a:r>
          </a:p>
          <a:p>
            <a:pPr algn="ctr"/>
            <a:endParaRPr lang="it-IT" sz="2800" b="1" dirty="0">
              <a:solidFill>
                <a:srgbClr val="FFFF00"/>
              </a:solidFill>
              <a:latin typeface="Verdana" pitchFamily="34" charset="0"/>
            </a:endParaRPr>
          </a:p>
          <a:p>
            <a:pPr algn="ctr"/>
            <a:r>
              <a:rPr lang="it-IT" sz="2400" b="1" dirty="0">
                <a:latin typeface="Verdana" pitchFamily="34" charset="0"/>
              </a:rPr>
              <a:t>atto della </a:t>
            </a:r>
            <a:r>
              <a:rPr lang="it-IT" sz="2400" b="1" dirty="0" err="1">
                <a:latin typeface="Verdana" pitchFamily="34" charset="0"/>
              </a:rPr>
              <a:t>G.R.n</a:t>
            </a:r>
            <a:r>
              <a:rPr lang="it-IT" sz="2400" b="1" dirty="0">
                <a:latin typeface="Verdana" pitchFamily="34" charset="0"/>
              </a:rPr>
              <a:t>.392 del 7/4/2004 delibera la costituzione in via sperimentale del </a:t>
            </a:r>
            <a:br>
              <a:rPr lang="it-IT" sz="2400" b="1" dirty="0">
                <a:latin typeface="Verdana" pitchFamily="34" charset="0"/>
              </a:rPr>
            </a:br>
            <a:r>
              <a:rPr lang="it-IT" sz="2400" b="1" dirty="0">
                <a:latin typeface="Verdana" pitchFamily="34" charset="0"/>
              </a:rPr>
              <a:t>Centro Interaziendale </a:t>
            </a:r>
          </a:p>
          <a:p>
            <a:pPr algn="ctr"/>
            <a:r>
              <a:rPr lang="it-IT" sz="2400" b="1" dirty="0">
                <a:latin typeface="Verdana" pitchFamily="34" charset="0"/>
              </a:rPr>
              <a:t>per la </a:t>
            </a:r>
            <a:r>
              <a:rPr lang="it-IT" sz="2400" b="1" dirty="0">
                <a:solidFill>
                  <a:srgbClr val="FFFF00"/>
                </a:solidFill>
                <a:latin typeface="Verdana" pitchFamily="34" charset="0"/>
              </a:rPr>
              <a:t/>
            </a:r>
            <a:br>
              <a:rPr lang="it-IT" sz="2400" b="1" dirty="0">
                <a:solidFill>
                  <a:srgbClr val="FFFF00"/>
                </a:solidFill>
                <a:latin typeface="Verdana" pitchFamily="34" charset="0"/>
              </a:rPr>
            </a:br>
            <a:r>
              <a:rPr lang="it-IT" sz="4000" b="1" dirty="0">
                <a:solidFill>
                  <a:srgbClr val="FF0000"/>
                </a:solidFill>
                <a:latin typeface="Verdana" pitchFamily="34" charset="0"/>
              </a:rPr>
              <a:t>Continuità Assistenziale </a:t>
            </a:r>
          </a:p>
          <a:p>
            <a:pPr algn="ctr"/>
            <a:r>
              <a:rPr lang="it-IT" sz="2400" b="1" dirty="0">
                <a:latin typeface="Verdana" pitchFamily="34" charset="0"/>
              </a:rPr>
              <a:t>tra Territorio </a:t>
            </a:r>
            <a:br>
              <a:rPr lang="it-IT" sz="2400" b="1" dirty="0">
                <a:latin typeface="Verdana" pitchFamily="34" charset="0"/>
              </a:rPr>
            </a:br>
            <a:r>
              <a:rPr lang="it-IT" sz="2400" b="1" dirty="0">
                <a:latin typeface="Verdana" pitchFamily="34" charset="0"/>
              </a:rPr>
              <a:t>e Ospedale presso l’Azienda Ospedaliera di Terni</a:t>
            </a:r>
            <a:endParaRPr lang="it-IT" sz="2400" dirty="0">
              <a:latin typeface="Verdana" pitchFamily="34" charset="0"/>
            </a:endParaRPr>
          </a:p>
        </p:txBody>
      </p:sp>
      <p:pic>
        <p:nvPicPr>
          <p:cNvPr id="16" name="Picture 2" descr="C:\Users\SERGIO\Desktop\SANITAAMICA.JPG"/>
          <p:cNvPicPr>
            <a:picLocks noChangeAspect="1" noChangeArrowheads="1"/>
          </p:cNvPicPr>
          <p:nvPr/>
        </p:nvPicPr>
        <p:blipFill>
          <a:blip r:embed="rId5"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 calcmode="lin" valueType="num">
                                      <p:cBhvr>
                                        <p:cTn id="7" dur="3000" fill="hold"/>
                                        <p:tgtEl>
                                          <p:spTgt spid="15">
                                            <p:txEl>
                                              <p:pRg st="3" end="3"/>
                                            </p:txEl>
                                          </p:spTgt>
                                        </p:tgtEl>
                                        <p:attrNameLst>
                                          <p:attrName>ppt_w</p:attrName>
                                        </p:attrNameLst>
                                      </p:cBhvr>
                                      <p:tavLst>
                                        <p:tav tm="0">
                                          <p:val>
                                            <p:strVal val="#ppt_w*0.70"/>
                                          </p:val>
                                        </p:tav>
                                        <p:tav tm="100000">
                                          <p:val>
                                            <p:strVal val="#ppt_w"/>
                                          </p:val>
                                        </p:tav>
                                      </p:tavLst>
                                    </p:anim>
                                    <p:anim calcmode="lin" valueType="num">
                                      <p:cBhvr>
                                        <p:cTn id="8" dur="3000" fill="hold"/>
                                        <p:tgtEl>
                                          <p:spTgt spid="15">
                                            <p:txEl>
                                              <p:pRg st="3" end="3"/>
                                            </p:txEl>
                                          </p:spTgt>
                                        </p:tgtEl>
                                        <p:attrNameLst>
                                          <p:attrName>ppt_h</p:attrName>
                                        </p:attrNameLst>
                                      </p:cBhvr>
                                      <p:tavLst>
                                        <p:tav tm="0">
                                          <p:val>
                                            <p:strVal val="#ppt_h"/>
                                          </p:val>
                                        </p:tav>
                                        <p:tav tm="100000">
                                          <p:val>
                                            <p:strVal val="#ppt_h"/>
                                          </p:val>
                                        </p:tav>
                                      </p:tavLst>
                                    </p:anim>
                                    <p:animEffect transition="in" filter="fade">
                                      <p:cBhvr>
                                        <p:cTn id="9" dur="3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numero diapositiva 1"/>
          <p:cNvSpPr>
            <a:spLocks noGrp="1"/>
          </p:cNvSpPr>
          <p:nvPr>
            <p:ph type="sldNum" sz="quarter" idx="12"/>
          </p:nvPr>
        </p:nvSpPr>
        <p:spPr/>
        <p:txBody>
          <a:bodyPr/>
          <a:lstStyle/>
          <a:p>
            <a:pPr>
              <a:defRPr/>
            </a:pPr>
            <a:fld id="{0C690B53-0895-498F-A228-0E4086AC4A68}" type="slidenum">
              <a:rPr lang="it-IT"/>
              <a:pPr>
                <a:defRPr/>
              </a:pPr>
              <a:t>16</a:t>
            </a:fld>
            <a:endParaRPr lang="it-IT"/>
          </a:p>
        </p:txBody>
      </p:sp>
      <p:sp>
        <p:nvSpPr>
          <p:cNvPr id="22531"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6B83103-9362-479D-9E33-64830C94A354}" type="slidenum">
              <a:rPr lang="it-IT" sz="1400">
                <a:latin typeface="Calibri" pitchFamily="34" charset="0"/>
              </a:rPr>
              <a:pPr algn="r"/>
              <a:t>16</a:t>
            </a:fld>
            <a:endParaRPr lang="it-IT" sz="1400">
              <a:latin typeface="Calibri" pitchFamily="34" charset="0"/>
            </a:endParaRPr>
          </a:p>
        </p:txBody>
      </p:sp>
      <p:sp>
        <p:nvSpPr>
          <p:cNvPr id="22532"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FF5773F5-55AE-464E-AE74-03407BBB8A2A}" type="slidenum">
              <a:rPr lang="it-IT" sz="1400">
                <a:latin typeface="Calibri" pitchFamily="34" charset="0"/>
              </a:rPr>
              <a:pPr algn="r"/>
              <a:t>16</a:t>
            </a:fld>
            <a:endParaRPr lang="it-IT" sz="1400">
              <a:latin typeface="Calibri" pitchFamily="34" charset="0"/>
            </a:endParaRPr>
          </a:p>
        </p:txBody>
      </p:sp>
      <p:sp>
        <p:nvSpPr>
          <p:cNvPr id="22533"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C2BF22AF-F3B5-4849-B247-DDCDF87BB6CC}" type="slidenum">
              <a:rPr lang="it-IT" sz="1400">
                <a:latin typeface="Calibri" pitchFamily="34" charset="0"/>
              </a:rPr>
              <a:pPr algn="r"/>
              <a:t>16</a:t>
            </a:fld>
            <a:endParaRPr lang="it-IT" sz="1400">
              <a:latin typeface="Calibri" pitchFamily="34" charset="0"/>
            </a:endParaRPr>
          </a:p>
        </p:txBody>
      </p:sp>
      <p:sp>
        <p:nvSpPr>
          <p:cNvPr id="22534"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1A4A592A-2251-45DD-8AE8-2B8694D8EFCA}" type="slidenum">
              <a:rPr lang="it-IT" sz="1400">
                <a:latin typeface="Calibri" pitchFamily="34" charset="0"/>
              </a:rPr>
              <a:pPr algn="r"/>
              <a:t>16</a:t>
            </a:fld>
            <a:endParaRPr lang="it-IT" sz="1400">
              <a:latin typeface="Calibri" pitchFamily="34" charset="0"/>
            </a:endParaRPr>
          </a:p>
        </p:txBody>
      </p:sp>
      <p:sp>
        <p:nvSpPr>
          <p:cNvPr id="22535"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D516C0CC-1106-41B6-A7F0-D107BFB95510}" type="slidenum">
              <a:rPr lang="it-IT" sz="1400">
                <a:latin typeface="Calibri" pitchFamily="34" charset="0"/>
              </a:rPr>
              <a:pPr algn="r"/>
              <a:t>16</a:t>
            </a:fld>
            <a:endParaRPr lang="it-IT" sz="1400">
              <a:latin typeface="Calibri" pitchFamily="34" charset="0"/>
            </a:endParaRPr>
          </a:p>
        </p:txBody>
      </p:sp>
      <p:sp>
        <p:nvSpPr>
          <p:cNvPr id="22536"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16AA30A0-7AEC-49DB-A2EA-64FC65BB342D}" type="slidenum">
              <a:rPr lang="it-IT" sz="1400">
                <a:latin typeface="Calibri" pitchFamily="34" charset="0"/>
              </a:rPr>
              <a:pPr algn="r"/>
              <a:t>16</a:t>
            </a:fld>
            <a:endParaRPr lang="it-IT" sz="1400">
              <a:latin typeface="Calibri" pitchFamily="34" charset="0"/>
            </a:endParaRPr>
          </a:p>
        </p:txBody>
      </p:sp>
      <p:sp>
        <p:nvSpPr>
          <p:cNvPr id="22537"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D3C9AE98-AA8A-4E38-9FE8-D73410B42AB0}" type="slidenum">
              <a:rPr lang="it-IT" sz="1400">
                <a:latin typeface="Calibri" pitchFamily="34" charset="0"/>
              </a:rPr>
              <a:pPr algn="r"/>
              <a:t>16</a:t>
            </a:fld>
            <a:endParaRPr lang="it-IT" sz="1400">
              <a:latin typeface="Calibri" pitchFamily="34" charset="0"/>
            </a:endParaRPr>
          </a:p>
        </p:txBody>
      </p:sp>
      <p:pic>
        <p:nvPicPr>
          <p:cNvPr id="10" name="Picture 2" descr="C:\Users\SERGIO\Desktop\ecm 2010 mgp\BRI005-HELLSGATE2.jpg"/>
          <p:cNvPicPr>
            <a:picLocks noChangeAspect="1" noChangeArrowheads="1"/>
          </p:cNvPicPr>
          <p:nvPr/>
        </p:nvPicPr>
        <p:blipFill>
          <a:blip r:embed="rId3" cstate="print">
            <a:lum bright="38000" contrast="-74000"/>
          </a:blip>
          <a:srcRect/>
          <a:stretch>
            <a:fillRect/>
          </a:stretch>
        </p:blipFill>
        <p:spPr bwMode="auto">
          <a:xfrm>
            <a:off x="0" y="0"/>
            <a:ext cx="12192000" cy="6784824"/>
          </a:xfrm>
          <a:prstGeom prst="rect">
            <a:avLst/>
          </a:prstGeom>
          <a:solidFill>
            <a:schemeClr val="bg1"/>
          </a:solidFill>
          <a:effectLst>
            <a:glow rad="101600">
              <a:schemeClr val="accent4">
                <a:satMod val="175000"/>
                <a:alpha val="40000"/>
              </a:schemeClr>
            </a:glow>
          </a:effectLst>
        </p:spPr>
      </p:pic>
      <p:pic>
        <p:nvPicPr>
          <p:cNvPr id="22539" name="Picture 10"/>
          <p:cNvPicPr>
            <a:picLocks noChangeAspect="1" noChangeArrowheads="1"/>
          </p:cNvPicPr>
          <p:nvPr/>
        </p:nvPicPr>
        <p:blipFill>
          <a:blip r:embed="rId4" cstate="print"/>
          <a:srcRect/>
          <a:stretch>
            <a:fillRect/>
          </a:stretch>
        </p:blipFill>
        <p:spPr bwMode="auto">
          <a:xfrm>
            <a:off x="1" y="1"/>
            <a:ext cx="2190751" cy="714375"/>
          </a:xfrm>
          <a:prstGeom prst="rect">
            <a:avLst/>
          </a:prstGeom>
          <a:solidFill>
            <a:schemeClr val="accent1">
              <a:alpha val="3137"/>
            </a:schemeClr>
          </a:solidFill>
          <a:ln w="9525">
            <a:noFill/>
            <a:miter lim="800000"/>
            <a:headEnd/>
            <a:tailEnd/>
          </a:ln>
        </p:spPr>
      </p:pic>
      <p:sp>
        <p:nvSpPr>
          <p:cNvPr id="14" name="Rectangle 7"/>
          <p:cNvSpPr txBox="1">
            <a:spLocks noChangeArrowheads="1"/>
          </p:cNvSpPr>
          <p:nvPr/>
        </p:nvSpPr>
        <p:spPr>
          <a:xfrm>
            <a:off x="0" y="685800"/>
            <a:ext cx="12192000" cy="1143000"/>
          </a:xfrm>
          <a:prstGeom prst="rect">
            <a:avLst/>
          </a:prstGeom>
        </p:spPr>
        <p:txBody>
          <a:bodyPr/>
          <a:lstStyle/>
          <a:p>
            <a:pPr algn="ctr" fontAlgn="auto">
              <a:spcAft>
                <a:spcPts val="0"/>
              </a:spcAft>
              <a:defRPr/>
            </a:pPr>
            <a:r>
              <a:rPr lang="it-IT" sz="3600" b="1" dirty="0">
                <a:solidFill>
                  <a:srgbClr val="FF0000"/>
                </a:solidFill>
                <a:latin typeface="+mj-lt"/>
                <a:ea typeface="+mj-ea"/>
                <a:cs typeface="+mj-cs"/>
              </a:rPr>
              <a:t>Continuità delle Cure: a cosa ci si riferisce</a:t>
            </a:r>
          </a:p>
        </p:txBody>
      </p:sp>
      <p:sp>
        <p:nvSpPr>
          <p:cNvPr id="15" name="Rectangle 8"/>
          <p:cNvSpPr txBox="1">
            <a:spLocks noChangeArrowheads="1"/>
          </p:cNvSpPr>
          <p:nvPr/>
        </p:nvSpPr>
        <p:spPr bwMode="auto">
          <a:xfrm>
            <a:off x="285751" y="1857375"/>
            <a:ext cx="11480800" cy="4419600"/>
          </a:xfrm>
          <a:prstGeom prst="rect">
            <a:avLst/>
          </a:prstGeom>
          <a:noFill/>
          <a:ln w="9525">
            <a:noFill/>
            <a:miter lim="800000"/>
            <a:headEnd/>
            <a:tailEnd/>
          </a:ln>
        </p:spPr>
        <p:txBody>
          <a:bodyPr/>
          <a:lstStyle/>
          <a:p>
            <a:pPr marL="342900" indent="-342900" algn="just">
              <a:lnSpc>
                <a:spcPct val="90000"/>
              </a:lnSpc>
              <a:spcBef>
                <a:spcPct val="20000"/>
              </a:spcBef>
              <a:buClr>
                <a:srgbClr val="66FF33"/>
              </a:buClr>
              <a:buFont typeface="Wingdings" pitchFamily="2" charset="2"/>
              <a:buChar char="ü"/>
            </a:pPr>
            <a:r>
              <a:rPr lang="it-IT" sz="2800" b="1">
                <a:latin typeface="Calibri" pitchFamily="34" charset="0"/>
              </a:rPr>
              <a:t>Definisce il percorso protetto di assistenza che accompagna la persona nel sistema integrato di servizi</a:t>
            </a:r>
          </a:p>
          <a:p>
            <a:pPr marL="342900" indent="-342900" algn="just">
              <a:lnSpc>
                <a:spcPct val="90000"/>
              </a:lnSpc>
              <a:spcBef>
                <a:spcPct val="20000"/>
              </a:spcBef>
              <a:buClr>
                <a:srgbClr val="66FF33"/>
              </a:buClr>
              <a:buFont typeface="Wingdings" pitchFamily="2" charset="2"/>
              <a:buChar char="ü"/>
            </a:pPr>
            <a:endParaRPr lang="it-IT" sz="2800" b="1">
              <a:latin typeface="Calibri" pitchFamily="34" charset="0"/>
            </a:endParaRPr>
          </a:p>
          <a:p>
            <a:pPr marL="342900" indent="-342900" algn="just">
              <a:lnSpc>
                <a:spcPct val="90000"/>
              </a:lnSpc>
              <a:spcBef>
                <a:spcPct val="20000"/>
              </a:spcBef>
              <a:buClr>
                <a:srgbClr val="66FF33"/>
              </a:buClr>
              <a:buFont typeface="Wingdings" pitchFamily="2" charset="2"/>
              <a:buChar char="ü"/>
            </a:pPr>
            <a:r>
              <a:rPr lang="it-IT" sz="2800" b="1">
                <a:latin typeface="Calibri" pitchFamily="34" charset="0"/>
              </a:rPr>
              <a:t>E’ la garanzia di continuità e completezza degli interventi assistenziali per la soluzione dei problemi di salute in relazione alle condizioni socio-sanitarie</a:t>
            </a:r>
          </a:p>
          <a:p>
            <a:pPr marL="342900" indent="-342900" algn="just">
              <a:lnSpc>
                <a:spcPct val="90000"/>
              </a:lnSpc>
              <a:spcBef>
                <a:spcPct val="20000"/>
              </a:spcBef>
              <a:buClr>
                <a:srgbClr val="66FF33"/>
              </a:buClr>
              <a:buFont typeface="Wingdings" pitchFamily="2" charset="2"/>
              <a:buChar char="ü"/>
            </a:pPr>
            <a:endParaRPr lang="it-IT" sz="2800" b="1">
              <a:latin typeface="Calibri" pitchFamily="34" charset="0"/>
            </a:endParaRPr>
          </a:p>
          <a:p>
            <a:pPr marL="342900" indent="-342900" algn="just">
              <a:lnSpc>
                <a:spcPct val="90000"/>
              </a:lnSpc>
              <a:spcBef>
                <a:spcPct val="20000"/>
              </a:spcBef>
              <a:buClr>
                <a:srgbClr val="66FF33"/>
              </a:buClr>
              <a:buFont typeface="Wingdings" pitchFamily="2" charset="2"/>
              <a:buChar char="ü"/>
            </a:pPr>
            <a:r>
              <a:rPr lang="it-IT" sz="2800" b="1">
                <a:latin typeface="Calibri" pitchFamily="34" charset="0"/>
              </a:rPr>
              <a:t>E’ quindi una rete integrata/coordinata di servizi socio-sanitari</a:t>
            </a:r>
          </a:p>
        </p:txBody>
      </p:sp>
      <p:pic>
        <p:nvPicPr>
          <p:cNvPr id="16" name="Picture 2" descr="C:\Users\SERGIO\Desktop\SANITAAMICA.JPG"/>
          <p:cNvPicPr>
            <a:picLocks noChangeAspect="1" noChangeArrowheads="1"/>
          </p:cNvPicPr>
          <p:nvPr/>
        </p:nvPicPr>
        <p:blipFill>
          <a:blip r:embed="rId5"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 calcmode="lin" valueType="num">
                                      <p:cBhvr additive="base">
                                        <p:cTn id="12" dur="50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2" presetClass="entr" presetSubtype="4" fill="hold" nodeType="after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 calcmode="lin" valueType="num">
                                      <p:cBhvr additive="base">
                                        <p:cTn id="17" dur="50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1"/>
          <p:cNvSpPr>
            <a:spLocks noGrp="1"/>
          </p:cNvSpPr>
          <p:nvPr>
            <p:ph type="sldNum" sz="quarter" idx="12"/>
          </p:nvPr>
        </p:nvSpPr>
        <p:spPr/>
        <p:txBody>
          <a:bodyPr/>
          <a:lstStyle/>
          <a:p>
            <a:pPr>
              <a:defRPr/>
            </a:pPr>
            <a:fld id="{0AFBB6FF-F6A1-49AD-9FE2-0DC45406F1CB}" type="slidenum">
              <a:rPr lang="it-IT"/>
              <a:pPr>
                <a:defRPr/>
              </a:pPr>
              <a:t>17</a:t>
            </a:fld>
            <a:endParaRPr lang="it-IT"/>
          </a:p>
        </p:txBody>
      </p:sp>
      <p:sp>
        <p:nvSpPr>
          <p:cNvPr id="24579"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E28593E3-BEA2-4934-8F81-559A7482B6FF}" type="slidenum">
              <a:rPr lang="it-IT" sz="1400">
                <a:latin typeface="Calibri" pitchFamily="34" charset="0"/>
              </a:rPr>
              <a:pPr algn="r"/>
              <a:t>17</a:t>
            </a:fld>
            <a:endParaRPr lang="it-IT" sz="1400">
              <a:latin typeface="Calibri" pitchFamily="34" charset="0"/>
            </a:endParaRPr>
          </a:p>
        </p:txBody>
      </p:sp>
      <p:sp>
        <p:nvSpPr>
          <p:cNvPr id="24580"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114E0A42-86EE-4ECF-8DF1-F9AFB7545328}" type="slidenum">
              <a:rPr lang="it-IT" sz="1400">
                <a:latin typeface="Calibri" pitchFamily="34" charset="0"/>
              </a:rPr>
              <a:pPr algn="r"/>
              <a:t>17</a:t>
            </a:fld>
            <a:endParaRPr lang="it-IT" sz="1400">
              <a:latin typeface="Calibri" pitchFamily="34" charset="0"/>
            </a:endParaRPr>
          </a:p>
        </p:txBody>
      </p:sp>
      <p:sp>
        <p:nvSpPr>
          <p:cNvPr id="24581"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A6BD28B5-15C5-4710-9B23-CBEDF635D377}" type="slidenum">
              <a:rPr lang="it-IT" sz="1400">
                <a:latin typeface="Calibri" pitchFamily="34" charset="0"/>
              </a:rPr>
              <a:pPr algn="r"/>
              <a:t>17</a:t>
            </a:fld>
            <a:endParaRPr lang="it-IT" sz="1400">
              <a:latin typeface="Calibri" pitchFamily="34" charset="0"/>
            </a:endParaRPr>
          </a:p>
        </p:txBody>
      </p:sp>
      <p:sp>
        <p:nvSpPr>
          <p:cNvPr id="24582"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86E028C9-C114-4F69-9113-43509B684588}" type="slidenum">
              <a:rPr lang="it-IT" sz="1400">
                <a:latin typeface="Calibri" pitchFamily="34" charset="0"/>
              </a:rPr>
              <a:pPr algn="r"/>
              <a:t>17</a:t>
            </a:fld>
            <a:endParaRPr lang="it-IT" sz="1400">
              <a:latin typeface="Calibri" pitchFamily="34" charset="0"/>
            </a:endParaRPr>
          </a:p>
        </p:txBody>
      </p:sp>
      <p:sp>
        <p:nvSpPr>
          <p:cNvPr id="24583"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61A688C9-5D49-47E0-B9D9-DDC0D3801F1F}" type="slidenum">
              <a:rPr lang="it-IT" sz="1400">
                <a:latin typeface="Calibri" pitchFamily="34" charset="0"/>
              </a:rPr>
              <a:pPr algn="r"/>
              <a:t>17</a:t>
            </a:fld>
            <a:endParaRPr lang="it-IT" sz="1400">
              <a:latin typeface="Calibri" pitchFamily="34" charset="0"/>
            </a:endParaRPr>
          </a:p>
        </p:txBody>
      </p:sp>
      <p:sp>
        <p:nvSpPr>
          <p:cNvPr id="24584"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C2F2F7B0-DDB9-4B76-9778-2E19AD534DB0}" type="slidenum">
              <a:rPr lang="it-IT" sz="1400">
                <a:latin typeface="Calibri" pitchFamily="34" charset="0"/>
              </a:rPr>
              <a:pPr algn="r"/>
              <a:t>17</a:t>
            </a:fld>
            <a:endParaRPr lang="it-IT" sz="1400">
              <a:latin typeface="Calibri" pitchFamily="34" charset="0"/>
            </a:endParaRPr>
          </a:p>
        </p:txBody>
      </p:sp>
      <p:sp>
        <p:nvSpPr>
          <p:cNvPr id="24585"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2288D5C2-42FA-4504-815D-436D161E22E7}" type="slidenum">
              <a:rPr lang="it-IT" sz="1400">
                <a:latin typeface="Calibri" pitchFamily="34" charset="0"/>
              </a:rPr>
              <a:pPr algn="r"/>
              <a:t>17</a:t>
            </a:fld>
            <a:endParaRPr lang="it-IT" sz="1400">
              <a:latin typeface="Calibri" pitchFamily="34" charset="0"/>
            </a:endParaRPr>
          </a:p>
        </p:txBody>
      </p:sp>
      <p:sp>
        <p:nvSpPr>
          <p:cNvPr id="24586"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3155BB9-98DC-47A1-A829-E13F39E1330D}" type="slidenum">
              <a:rPr lang="it-IT" sz="1400">
                <a:latin typeface="Calibri" pitchFamily="34" charset="0"/>
              </a:rPr>
              <a:pPr algn="r"/>
              <a:t>17</a:t>
            </a:fld>
            <a:endParaRPr lang="it-IT" sz="1400">
              <a:latin typeface="Calibri" pitchFamily="34" charset="0"/>
            </a:endParaRPr>
          </a:p>
        </p:txBody>
      </p:sp>
      <p:pic>
        <p:nvPicPr>
          <p:cNvPr id="11" name="Picture 2" descr="C:\Users\SERGIO\Desktop\ecm 2010 mgp\BRI005-HELLSGATE2.jpg"/>
          <p:cNvPicPr>
            <a:picLocks noChangeAspect="1" noChangeArrowheads="1"/>
          </p:cNvPicPr>
          <p:nvPr/>
        </p:nvPicPr>
        <p:blipFill>
          <a:blip r:embed="rId3" cstate="print">
            <a:lum bright="38000" contrast="-74000"/>
          </a:blip>
          <a:srcRect/>
          <a:stretch>
            <a:fillRect/>
          </a:stretch>
        </p:blipFill>
        <p:spPr bwMode="auto">
          <a:xfrm>
            <a:off x="0" y="0"/>
            <a:ext cx="12192000" cy="6784824"/>
          </a:xfrm>
          <a:prstGeom prst="rect">
            <a:avLst/>
          </a:prstGeom>
          <a:solidFill>
            <a:schemeClr val="bg1"/>
          </a:solidFill>
          <a:effectLst>
            <a:glow rad="101600">
              <a:schemeClr val="accent4">
                <a:satMod val="175000"/>
                <a:alpha val="40000"/>
              </a:schemeClr>
            </a:glow>
          </a:effectLst>
        </p:spPr>
      </p:pic>
      <p:pic>
        <p:nvPicPr>
          <p:cNvPr id="24588" name="Picture 10"/>
          <p:cNvPicPr>
            <a:picLocks noChangeAspect="1" noChangeArrowheads="1"/>
          </p:cNvPicPr>
          <p:nvPr/>
        </p:nvPicPr>
        <p:blipFill>
          <a:blip r:embed="rId4" cstate="print"/>
          <a:srcRect/>
          <a:stretch>
            <a:fillRect/>
          </a:stretch>
        </p:blipFill>
        <p:spPr bwMode="auto">
          <a:xfrm>
            <a:off x="1" y="1"/>
            <a:ext cx="2190751" cy="714375"/>
          </a:xfrm>
          <a:prstGeom prst="rect">
            <a:avLst/>
          </a:prstGeom>
          <a:solidFill>
            <a:schemeClr val="accent1">
              <a:alpha val="3137"/>
            </a:schemeClr>
          </a:solidFill>
          <a:ln w="9525">
            <a:noFill/>
            <a:miter lim="800000"/>
            <a:headEnd/>
            <a:tailEnd/>
          </a:ln>
        </p:spPr>
      </p:pic>
      <p:sp>
        <p:nvSpPr>
          <p:cNvPr id="15" name="Rectangle 2"/>
          <p:cNvSpPr txBox="1">
            <a:spLocks noChangeArrowheads="1"/>
          </p:cNvSpPr>
          <p:nvPr/>
        </p:nvSpPr>
        <p:spPr>
          <a:xfrm>
            <a:off x="857251" y="357188"/>
            <a:ext cx="10363200" cy="1143000"/>
          </a:xfrm>
          <a:prstGeom prst="rect">
            <a:avLst/>
          </a:prstGeom>
        </p:spPr>
        <p:txBody>
          <a:bodyPr/>
          <a:lstStyle/>
          <a:p>
            <a:pPr algn="ctr" fontAlgn="auto">
              <a:spcAft>
                <a:spcPts val="0"/>
              </a:spcAft>
              <a:defRPr/>
            </a:pPr>
            <a:r>
              <a:rPr lang="it-IT" sz="4000" b="1" dirty="0">
                <a:solidFill>
                  <a:srgbClr val="FF0000"/>
                </a:solidFill>
                <a:latin typeface="+mj-lt"/>
                <a:ea typeface="+mj-ea"/>
                <a:cs typeface="+mj-cs"/>
              </a:rPr>
              <a:t>Obiettivi generali</a:t>
            </a:r>
          </a:p>
        </p:txBody>
      </p:sp>
      <p:sp>
        <p:nvSpPr>
          <p:cNvPr id="16" name="Rectangle 3"/>
          <p:cNvSpPr txBox="1">
            <a:spLocks noChangeArrowheads="1"/>
          </p:cNvSpPr>
          <p:nvPr/>
        </p:nvSpPr>
        <p:spPr bwMode="auto">
          <a:xfrm>
            <a:off x="0" y="1268414"/>
            <a:ext cx="11684000" cy="5184775"/>
          </a:xfrm>
          <a:prstGeom prst="rect">
            <a:avLst/>
          </a:prstGeom>
          <a:noFill/>
          <a:ln w="9525">
            <a:noFill/>
            <a:miter lim="800000"/>
            <a:headEnd/>
            <a:tailEnd/>
          </a:ln>
        </p:spPr>
        <p:txBody>
          <a:bodyPr/>
          <a:lstStyle/>
          <a:p>
            <a:pPr marL="342900" indent="-342900" algn="just">
              <a:lnSpc>
                <a:spcPct val="120000"/>
              </a:lnSpc>
              <a:spcBef>
                <a:spcPct val="20000"/>
              </a:spcBef>
              <a:buClr>
                <a:srgbClr val="66FF33"/>
              </a:buClr>
              <a:buFont typeface="Wingdings" pitchFamily="2" charset="2"/>
              <a:buChar char="ü"/>
            </a:pPr>
            <a:r>
              <a:rPr lang="it-IT" sz="2000" b="1">
                <a:latin typeface="Calibri" pitchFamily="34" charset="0"/>
              </a:rPr>
              <a:t>Superare la frammentazione tra le aree di assistenza e garantire la continuità nella presa in carico e nell’erogazione delle prestazioni definite nel piano assistenziale</a:t>
            </a:r>
          </a:p>
          <a:p>
            <a:pPr marL="342900" indent="-342900" algn="just">
              <a:lnSpc>
                <a:spcPct val="120000"/>
              </a:lnSpc>
              <a:spcBef>
                <a:spcPct val="20000"/>
              </a:spcBef>
              <a:buClr>
                <a:srgbClr val="66FF33"/>
              </a:buClr>
              <a:buFont typeface="Wingdings" pitchFamily="2" charset="2"/>
              <a:buChar char="ü"/>
            </a:pPr>
            <a:r>
              <a:rPr lang="it-IT" sz="2000" b="1">
                <a:latin typeface="Calibri" pitchFamily="34" charset="0"/>
              </a:rPr>
              <a:t>Favorire la collaborazione e l’integrazione tra operatori ospedalieri e territoriali mediante la costituzione di un team interaziendale che lavori per obiettivi comuni e condivisi</a:t>
            </a:r>
          </a:p>
          <a:p>
            <a:pPr marL="342900" indent="-342900" algn="just">
              <a:lnSpc>
                <a:spcPct val="120000"/>
              </a:lnSpc>
              <a:spcBef>
                <a:spcPct val="20000"/>
              </a:spcBef>
              <a:buClr>
                <a:srgbClr val="66FF33"/>
              </a:buClr>
              <a:buFont typeface="Wingdings" pitchFamily="2" charset="2"/>
              <a:buChar char="ü"/>
            </a:pPr>
            <a:r>
              <a:rPr lang="it-IT" sz="2000" b="1">
                <a:latin typeface="Calibri" pitchFamily="34" charset="0"/>
              </a:rPr>
              <a:t>Incoraggiare il ruolo partecipativo delle risorse provenienti dall’ambito familiare, supportarle ed organizzarle</a:t>
            </a:r>
          </a:p>
          <a:p>
            <a:pPr marL="342900" indent="-342900" algn="just">
              <a:lnSpc>
                <a:spcPct val="120000"/>
              </a:lnSpc>
              <a:spcBef>
                <a:spcPct val="20000"/>
              </a:spcBef>
              <a:buClr>
                <a:srgbClr val="66FF33"/>
              </a:buClr>
              <a:buFont typeface="Wingdings" pitchFamily="2" charset="2"/>
              <a:buChar char="ü"/>
            </a:pPr>
            <a:r>
              <a:rPr lang="it-IT" sz="2000" b="1">
                <a:latin typeface="Calibri" pitchFamily="34" charset="0"/>
              </a:rPr>
              <a:t>Limitare il periodo di ricovero alle effettive necessità</a:t>
            </a:r>
          </a:p>
          <a:p>
            <a:pPr marL="342900" indent="-342900" algn="just">
              <a:lnSpc>
                <a:spcPct val="120000"/>
              </a:lnSpc>
              <a:spcBef>
                <a:spcPct val="20000"/>
              </a:spcBef>
              <a:buClr>
                <a:srgbClr val="66FF33"/>
              </a:buClr>
              <a:buFont typeface="Wingdings" pitchFamily="2" charset="2"/>
              <a:buChar char="ü"/>
            </a:pPr>
            <a:r>
              <a:rPr lang="it-IT" sz="2000" b="1">
                <a:latin typeface="Calibri" pitchFamily="34" charset="0"/>
              </a:rPr>
              <a:t>Ridurre la re-ospedalizzazione a breve termine </a:t>
            </a:r>
          </a:p>
          <a:p>
            <a:pPr marL="342900" indent="-342900" algn="just">
              <a:lnSpc>
                <a:spcPct val="120000"/>
              </a:lnSpc>
              <a:spcBef>
                <a:spcPct val="20000"/>
              </a:spcBef>
              <a:buClr>
                <a:srgbClr val="66FF33"/>
              </a:buClr>
              <a:buFont typeface="Wingdings" pitchFamily="2" charset="2"/>
              <a:buChar char="ü"/>
            </a:pPr>
            <a:r>
              <a:rPr lang="it-IT" sz="2000" b="1">
                <a:latin typeface="Calibri" pitchFamily="34" charset="0"/>
              </a:rPr>
              <a:t>Migliorare la qualità percepita dal paziente e dai familiari relativa al processo di dimissione</a:t>
            </a:r>
          </a:p>
        </p:txBody>
      </p:sp>
      <p:pic>
        <p:nvPicPr>
          <p:cNvPr id="17" name="Picture 2" descr="C:\Users\SERGIO\Desktop\SANITAAMICA.JPG"/>
          <p:cNvPicPr>
            <a:picLocks noChangeAspect="1" noChangeArrowheads="1"/>
          </p:cNvPicPr>
          <p:nvPr/>
        </p:nvPicPr>
        <p:blipFill>
          <a:blip r:embed="rId5"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16">
                                            <p:txEl>
                                              <p:pRg st="0" end="0"/>
                                            </p:txEl>
                                          </p:spTgt>
                                        </p:tgtEl>
                                      </p:cBhvr>
                                    </p:animEffect>
                                  </p:childTnLst>
                                </p:cTn>
                              </p:par>
                            </p:childTnLst>
                          </p:cTn>
                        </p:par>
                        <p:par>
                          <p:cTn id="10" fill="hold">
                            <p:stCondLst>
                              <p:cond delay="5000"/>
                            </p:stCondLst>
                            <p:childTnLst>
                              <p:par>
                                <p:cTn id="11" presetID="55" presetClass="entr" presetSubtype="0" fill="hold" nodeType="after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5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14" dur="5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15" dur="5000"/>
                                        <p:tgtEl>
                                          <p:spTgt spid="16">
                                            <p:txEl>
                                              <p:pRg st="1" end="1"/>
                                            </p:txEl>
                                          </p:spTgt>
                                        </p:tgtEl>
                                      </p:cBhvr>
                                    </p:animEffect>
                                  </p:childTnLst>
                                </p:cTn>
                              </p:par>
                            </p:childTnLst>
                          </p:cTn>
                        </p:par>
                        <p:par>
                          <p:cTn id="16" fill="hold">
                            <p:stCondLst>
                              <p:cond delay="10000"/>
                            </p:stCondLst>
                            <p:childTnLst>
                              <p:par>
                                <p:cTn id="17" presetID="55" presetClass="entr" presetSubtype="0" fill="hold"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p:cTn id="19" dur="5000" fill="hold"/>
                                        <p:tgtEl>
                                          <p:spTgt spid="16">
                                            <p:txEl>
                                              <p:pRg st="2" end="2"/>
                                            </p:txEl>
                                          </p:spTgt>
                                        </p:tgtEl>
                                        <p:attrNameLst>
                                          <p:attrName>ppt_w</p:attrName>
                                        </p:attrNameLst>
                                      </p:cBhvr>
                                      <p:tavLst>
                                        <p:tav tm="0">
                                          <p:val>
                                            <p:strVal val="#ppt_w*0.70"/>
                                          </p:val>
                                        </p:tav>
                                        <p:tav tm="100000">
                                          <p:val>
                                            <p:strVal val="#ppt_w"/>
                                          </p:val>
                                        </p:tav>
                                      </p:tavLst>
                                    </p:anim>
                                    <p:anim calcmode="lin" valueType="num">
                                      <p:cBhvr>
                                        <p:cTn id="20" dur="50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21" dur="5000"/>
                                        <p:tgtEl>
                                          <p:spTgt spid="16">
                                            <p:txEl>
                                              <p:pRg st="2" end="2"/>
                                            </p:txEl>
                                          </p:spTgt>
                                        </p:tgtEl>
                                      </p:cBhvr>
                                    </p:animEffect>
                                  </p:childTnLst>
                                </p:cTn>
                              </p:par>
                            </p:childTnLst>
                          </p:cTn>
                        </p:par>
                        <p:par>
                          <p:cTn id="22" fill="hold">
                            <p:stCondLst>
                              <p:cond delay="15000"/>
                            </p:stCondLst>
                            <p:childTnLst>
                              <p:par>
                                <p:cTn id="23" presetID="55" presetClass="entr" presetSubtype="0" fill="hold" nodeType="after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p:cTn id="25" dur="5000" fill="hold"/>
                                        <p:tgtEl>
                                          <p:spTgt spid="16">
                                            <p:txEl>
                                              <p:pRg st="3" end="3"/>
                                            </p:txEl>
                                          </p:spTgt>
                                        </p:tgtEl>
                                        <p:attrNameLst>
                                          <p:attrName>ppt_w</p:attrName>
                                        </p:attrNameLst>
                                      </p:cBhvr>
                                      <p:tavLst>
                                        <p:tav tm="0">
                                          <p:val>
                                            <p:strVal val="#ppt_w*0.70"/>
                                          </p:val>
                                        </p:tav>
                                        <p:tav tm="100000">
                                          <p:val>
                                            <p:strVal val="#ppt_w"/>
                                          </p:val>
                                        </p:tav>
                                      </p:tavLst>
                                    </p:anim>
                                    <p:anim calcmode="lin" valueType="num">
                                      <p:cBhvr>
                                        <p:cTn id="26" dur="5000" fill="hold"/>
                                        <p:tgtEl>
                                          <p:spTgt spid="16">
                                            <p:txEl>
                                              <p:pRg st="3" end="3"/>
                                            </p:txEl>
                                          </p:spTgt>
                                        </p:tgtEl>
                                        <p:attrNameLst>
                                          <p:attrName>ppt_h</p:attrName>
                                        </p:attrNameLst>
                                      </p:cBhvr>
                                      <p:tavLst>
                                        <p:tav tm="0">
                                          <p:val>
                                            <p:strVal val="#ppt_h"/>
                                          </p:val>
                                        </p:tav>
                                        <p:tav tm="100000">
                                          <p:val>
                                            <p:strVal val="#ppt_h"/>
                                          </p:val>
                                        </p:tav>
                                      </p:tavLst>
                                    </p:anim>
                                    <p:animEffect transition="in" filter="fade">
                                      <p:cBhvr>
                                        <p:cTn id="27" dur="5000"/>
                                        <p:tgtEl>
                                          <p:spTgt spid="16">
                                            <p:txEl>
                                              <p:pRg st="3" end="3"/>
                                            </p:txEl>
                                          </p:spTgt>
                                        </p:tgtEl>
                                      </p:cBhvr>
                                    </p:animEffect>
                                  </p:childTnLst>
                                </p:cTn>
                              </p:par>
                            </p:childTnLst>
                          </p:cTn>
                        </p:par>
                        <p:par>
                          <p:cTn id="28" fill="hold">
                            <p:stCondLst>
                              <p:cond delay="20000"/>
                            </p:stCondLst>
                            <p:childTnLst>
                              <p:par>
                                <p:cTn id="29" presetID="55" presetClass="entr" presetSubtype="0" fill="hold"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p:cTn id="31" dur="5000" fill="hold"/>
                                        <p:tgtEl>
                                          <p:spTgt spid="16">
                                            <p:txEl>
                                              <p:pRg st="4" end="4"/>
                                            </p:txEl>
                                          </p:spTgt>
                                        </p:tgtEl>
                                        <p:attrNameLst>
                                          <p:attrName>ppt_w</p:attrName>
                                        </p:attrNameLst>
                                      </p:cBhvr>
                                      <p:tavLst>
                                        <p:tav tm="0">
                                          <p:val>
                                            <p:strVal val="#ppt_w*0.70"/>
                                          </p:val>
                                        </p:tav>
                                        <p:tav tm="100000">
                                          <p:val>
                                            <p:strVal val="#ppt_w"/>
                                          </p:val>
                                        </p:tav>
                                      </p:tavLst>
                                    </p:anim>
                                    <p:anim calcmode="lin" valueType="num">
                                      <p:cBhvr>
                                        <p:cTn id="32" dur="5000" fill="hold"/>
                                        <p:tgtEl>
                                          <p:spTgt spid="16">
                                            <p:txEl>
                                              <p:pRg st="4" end="4"/>
                                            </p:txEl>
                                          </p:spTgt>
                                        </p:tgtEl>
                                        <p:attrNameLst>
                                          <p:attrName>ppt_h</p:attrName>
                                        </p:attrNameLst>
                                      </p:cBhvr>
                                      <p:tavLst>
                                        <p:tav tm="0">
                                          <p:val>
                                            <p:strVal val="#ppt_h"/>
                                          </p:val>
                                        </p:tav>
                                        <p:tav tm="100000">
                                          <p:val>
                                            <p:strVal val="#ppt_h"/>
                                          </p:val>
                                        </p:tav>
                                      </p:tavLst>
                                    </p:anim>
                                    <p:animEffect transition="in" filter="fade">
                                      <p:cBhvr>
                                        <p:cTn id="33" dur="5000"/>
                                        <p:tgtEl>
                                          <p:spTgt spid="16">
                                            <p:txEl>
                                              <p:pRg st="4" end="4"/>
                                            </p:txEl>
                                          </p:spTgt>
                                        </p:tgtEl>
                                      </p:cBhvr>
                                    </p:animEffect>
                                  </p:childTnLst>
                                </p:cTn>
                              </p:par>
                            </p:childTnLst>
                          </p:cTn>
                        </p:par>
                        <p:par>
                          <p:cTn id="34" fill="hold">
                            <p:stCondLst>
                              <p:cond delay="25000"/>
                            </p:stCondLst>
                            <p:childTnLst>
                              <p:par>
                                <p:cTn id="35" presetID="55" presetClass="entr" presetSubtype="0" fill="hold" nodeType="after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p:cTn id="37" dur="5000" fill="hold"/>
                                        <p:tgtEl>
                                          <p:spTgt spid="16">
                                            <p:txEl>
                                              <p:pRg st="5" end="5"/>
                                            </p:txEl>
                                          </p:spTgt>
                                        </p:tgtEl>
                                        <p:attrNameLst>
                                          <p:attrName>ppt_w</p:attrName>
                                        </p:attrNameLst>
                                      </p:cBhvr>
                                      <p:tavLst>
                                        <p:tav tm="0">
                                          <p:val>
                                            <p:strVal val="#ppt_w*0.70"/>
                                          </p:val>
                                        </p:tav>
                                        <p:tav tm="100000">
                                          <p:val>
                                            <p:strVal val="#ppt_w"/>
                                          </p:val>
                                        </p:tav>
                                      </p:tavLst>
                                    </p:anim>
                                    <p:anim calcmode="lin" valueType="num">
                                      <p:cBhvr>
                                        <p:cTn id="38" dur="5000" fill="hold"/>
                                        <p:tgtEl>
                                          <p:spTgt spid="16">
                                            <p:txEl>
                                              <p:pRg st="5" end="5"/>
                                            </p:txEl>
                                          </p:spTgt>
                                        </p:tgtEl>
                                        <p:attrNameLst>
                                          <p:attrName>ppt_h</p:attrName>
                                        </p:attrNameLst>
                                      </p:cBhvr>
                                      <p:tavLst>
                                        <p:tav tm="0">
                                          <p:val>
                                            <p:strVal val="#ppt_h"/>
                                          </p:val>
                                        </p:tav>
                                        <p:tav tm="100000">
                                          <p:val>
                                            <p:strVal val="#ppt_h"/>
                                          </p:val>
                                        </p:tav>
                                      </p:tavLst>
                                    </p:anim>
                                    <p:animEffect transition="in" filter="fade">
                                      <p:cBhvr>
                                        <p:cTn id="39" dur="5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ttangolo 4"/>
          <p:cNvSpPr>
            <a:spLocks noChangeArrowheads="1"/>
          </p:cNvSpPr>
          <p:nvPr/>
        </p:nvSpPr>
        <p:spPr bwMode="auto">
          <a:xfrm>
            <a:off x="6524625" y="928688"/>
            <a:ext cx="3786188"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ts val="600"/>
              </a:spcBef>
              <a:spcAft>
                <a:spcPct val="0"/>
              </a:spcAft>
            </a:pPr>
            <a:r>
              <a:rPr lang="it-IT" sz="2400" b="1" dirty="0">
                <a:solidFill>
                  <a:srgbClr val="7030A0"/>
                </a:solidFill>
                <a:latin typeface="Comic Sans MS" panose="030F0702030302020204" pitchFamily="66" charset="0"/>
              </a:rPr>
              <a:t>Come migliorare </a:t>
            </a:r>
          </a:p>
          <a:p>
            <a:pPr algn="ctr" eaLnBrk="1" fontAlgn="base" hangingPunct="1">
              <a:spcBef>
                <a:spcPts val="600"/>
              </a:spcBef>
              <a:spcAft>
                <a:spcPct val="0"/>
              </a:spcAft>
            </a:pPr>
            <a:r>
              <a:rPr lang="it-IT" sz="2400" b="1" dirty="0">
                <a:solidFill>
                  <a:srgbClr val="7030A0"/>
                </a:solidFill>
                <a:latin typeface="Comic Sans MS" panose="030F0702030302020204" pitchFamily="66" charset="0"/>
              </a:rPr>
              <a:t>la comunicazione </a:t>
            </a:r>
          </a:p>
          <a:p>
            <a:pPr algn="ctr" eaLnBrk="1" fontAlgn="base" hangingPunct="1">
              <a:spcBef>
                <a:spcPts val="600"/>
              </a:spcBef>
              <a:spcAft>
                <a:spcPct val="0"/>
              </a:spcAft>
            </a:pPr>
            <a:r>
              <a:rPr lang="it-IT" sz="2400" b="1" dirty="0">
                <a:solidFill>
                  <a:srgbClr val="7030A0"/>
                </a:solidFill>
                <a:latin typeface="Comic Sans MS" panose="030F0702030302020204" pitchFamily="66" charset="0"/>
              </a:rPr>
              <a:t>e </a:t>
            </a:r>
          </a:p>
          <a:p>
            <a:pPr algn="ctr" eaLnBrk="1" fontAlgn="base" hangingPunct="1">
              <a:spcBef>
                <a:spcPts val="600"/>
              </a:spcBef>
              <a:spcAft>
                <a:spcPct val="0"/>
              </a:spcAft>
            </a:pPr>
            <a:r>
              <a:rPr lang="it-IT" sz="2400" b="1" dirty="0">
                <a:solidFill>
                  <a:srgbClr val="7030A0"/>
                </a:solidFill>
                <a:latin typeface="Comic Sans MS" panose="030F0702030302020204" pitchFamily="66" charset="0"/>
              </a:rPr>
              <a:t>i rapporti </a:t>
            </a:r>
          </a:p>
          <a:p>
            <a:pPr algn="ctr" eaLnBrk="1" fontAlgn="base" hangingPunct="1">
              <a:spcBef>
                <a:spcPts val="600"/>
              </a:spcBef>
              <a:spcAft>
                <a:spcPct val="0"/>
              </a:spcAft>
            </a:pPr>
            <a:r>
              <a:rPr lang="it-IT" sz="2400" b="1" dirty="0">
                <a:solidFill>
                  <a:srgbClr val="7030A0"/>
                </a:solidFill>
                <a:latin typeface="Comic Sans MS" panose="030F0702030302020204" pitchFamily="66" charset="0"/>
              </a:rPr>
              <a:t>tra </a:t>
            </a:r>
          </a:p>
          <a:p>
            <a:pPr algn="ctr" eaLnBrk="1" fontAlgn="base" hangingPunct="1">
              <a:spcBef>
                <a:spcPts val="600"/>
              </a:spcBef>
              <a:spcAft>
                <a:spcPct val="0"/>
              </a:spcAft>
            </a:pPr>
            <a:r>
              <a:rPr lang="it-IT" sz="2400" b="1" dirty="0">
                <a:solidFill>
                  <a:srgbClr val="7030A0"/>
                </a:solidFill>
                <a:latin typeface="Comic Sans MS" panose="030F0702030302020204" pitchFamily="66" charset="0"/>
              </a:rPr>
              <a:t>Medico Ospedaliero </a:t>
            </a:r>
          </a:p>
          <a:p>
            <a:pPr algn="ctr" eaLnBrk="1" fontAlgn="base" hangingPunct="1">
              <a:spcBef>
                <a:spcPts val="600"/>
              </a:spcBef>
              <a:spcAft>
                <a:spcPct val="0"/>
              </a:spcAft>
            </a:pPr>
            <a:r>
              <a:rPr lang="it-IT" sz="2400" b="1" dirty="0">
                <a:solidFill>
                  <a:srgbClr val="7030A0"/>
                </a:solidFill>
                <a:latin typeface="Comic Sans MS" panose="030F0702030302020204" pitchFamily="66" charset="0"/>
              </a:rPr>
              <a:t>e </a:t>
            </a:r>
          </a:p>
          <a:p>
            <a:pPr algn="ctr" eaLnBrk="1" fontAlgn="base" hangingPunct="1">
              <a:spcBef>
                <a:spcPts val="600"/>
              </a:spcBef>
              <a:spcAft>
                <a:spcPct val="0"/>
              </a:spcAft>
            </a:pPr>
            <a:r>
              <a:rPr lang="it-IT" sz="2400" b="1" dirty="0">
                <a:solidFill>
                  <a:srgbClr val="7030A0"/>
                </a:solidFill>
                <a:latin typeface="Comic Sans MS" panose="030F0702030302020204" pitchFamily="66" charset="0"/>
              </a:rPr>
              <a:t>Medico di Famiglia </a:t>
            </a:r>
          </a:p>
          <a:p>
            <a:pPr algn="ctr" eaLnBrk="1" fontAlgn="base" hangingPunct="1">
              <a:spcBef>
                <a:spcPct val="0"/>
              </a:spcBef>
              <a:spcAft>
                <a:spcPct val="0"/>
              </a:spcAft>
            </a:pPr>
            <a:endParaRPr lang="it-IT" sz="2000" b="1" dirty="0">
              <a:solidFill>
                <a:srgbClr val="7030A0"/>
              </a:solidFill>
              <a:latin typeface="Comic Sans MS" panose="030F0702030302020204" pitchFamily="66" charset="0"/>
            </a:endParaRPr>
          </a:p>
          <a:p>
            <a:pPr algn="ctr" eaLnBrk="1" fontAlgn="base" hangingPunct="1">
              <a:spcBef>
                <a:spcPts val="1200"/>
              </a:spcBef>
              <a:spcAft>
                <a:spcPct val="0"/>
              </a:spcAft>
            </a:pPr>
            <a:r>
              <a:rPr lang="it-IT" sz="2000" dirty="0">
                <a:solidFill>
                  <a:srgbClr val="7030A0"/>
                </a:solidFill>
                <a:latin typeface="Comic Sans MS" panose="030F0702030302020204" pitchFamily="66" charset="0"/>
              </a:rPr>
              <a:t>Maria Grazia Proietti (M </a:t>
            </a:r>
            <a:r>
              <a:rPr lang="it-IT" sz="2000" dirty="0" err="1">
                <a:solidFill>
                  <a:srgbClr val="7030A0"/>
                </a:solidFill>
                <a:latin typeface="Comic Sans MS" panose="030F0702030302020204" pitchFamily="66" charset="0"/>
              </a:rPr>
              <a:t>Osp</a:t>
            </a:r>
            <a:r>
              <a:rPr lang="it-IT" sz="2000" dirty="0">
                <a:solidFill>
                  <a:srgbClr val="7030A0"/>
                </a:solidFill>
                <a:latin typeface="Comic Sans MS" panose="030F0702030302020204" pitchFamily="66" charset="0"/>
              </a:rPr>
              <a:t>.) </a:t>
            </a:r>
          </a:p>
          <a:p>
            <a:pPr algn="ctr" eaLnBrk="1" fontAlgn="base" hangingPunct="1">
              <a:spcBef>
                <a:spcPct val="0"/>
              </a:spcBef>
              <a:spcAft>
                <a:spcPct val="0"/>
              </a:spcAft>
            </a:pPr>
            <a:endParaRPr lang="it-IT" sz="2000" dirty="0">
              <a:solidFill>
                <a:srgbClr val="7030A0"/>
              </a:solidFill>
              <a:latin typeface="Comic Sans MS" panose="030F0702030302020204" pitchFamily="66" charset="0"/>
            </a:endParaRPr>
          </a:p>
          <a:p>
            <a:pPr algn="ctr" eaLnBrk="1" fontAlgn="base" hangingPunct="1">
              <a:spcBef>
                <a:spcPct val="0"/>
              </a:spcBef>
              <a:spcAft>
                <a:spcPct val="0"/>
              </a:spcAft>
            </a:pPr>
            <a:r>
              <a:rPr lang="it-IT" sz="2000" dirty="0">
                <a:solidFill>
                  <a:srgbClr val="7030A0"/>
                </a:solidFill>
                <a:latin typeface="Comic Sans MS" panose="030F0702030302020204" pitchFamily="66" charset="0"/>
              </a:rPr>
              <a:t>Maurizio Verducci (MMG) </a:t>
            </a:r>
          </a:p>
        </p:txBody>
      </p:sp>
      <p:pic>
        <p:nvPicPr>
          <p:cNvPr id="4"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5909" y="523324"/>
            <a:ext cx="3525594" cy="566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SERGIO\Desktop\azienda-ospedaliera-terni.jpg"/>
          <p:cNvPicPr>
            <a:picLocks noChangeAspect="1" noChangeArrowheads="1"/>
          </p:cNvPicPr>
          <p:nvPr/>
        </p:nvPicPr>
        <p:blipFill>
          <a:blip r:embed="rId3" cstate="print"/>
          <a:srcRect/>
          <a:stretch>
            <a:fillRect/>
          </a:stretch>
        </p:blipFill>
        <p:spPr bwMode="auto">
          <a:xfrm>
            <a:off x="157654" y="192536"/>
            <a:ext cx="1450428" cy="545096"/>
          </a:xfrm>
          <a:prstGeom prst="rect">
            <a:avLst/>
          </a:prstGeom>
          <a:noFill/>
        </p:spPr>
      </p:pic>
      <p:pic>
        <p:nvPicPr>
          <p:cNvPr id="7" name="Picture 2" descr="C:\Users\SERGIO\Desktop\SANITAAMICA.JPG"/>
          <p:cNvPicPr>
            <a:picLocks noGrp="1" noChangeAspect="1" noChangeArrowheads="1"/>
          </p:cNvPicPr>
          <p:nvPr>
            <p:ph idx="1"/>
          </p:nvPr>
        </p:nvPicPr>
        <p:blipFill>
          <a:blip r:embed="rId4" cstate="print"/>
          <a:srcRect/>
          <a:stretch>
            <a:fillRect/>
          </a:stretch>
        </p:blipFill>
        <p:spPr bwMode="auto">
          <a:xfrm>
            <a:off x="10757072" y="232489"/>
            <a:ext cx="1221413" cy="871097"/>
          </a:xfrm>
          <a:prstGeom prst="rect">
            <a:avLst/>
          </a:prstGeom>
          <a:noFill/>
        </p:spPr>
      </p:pic>
    </p:spTree>
    <p:extLst>
      <p:ext uri="{BB962C8B-B14F-4D97-AF65-F5344CB8AC3E}">
        <p14:creationId xmlns:p14="http://schemas.microsoft.com/office/powerpoint/2010/main" val="423260295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67135" y="783771"/>
            <a:ext cx="8030818" cy="2862322"/>
          </a:xfrm>
          <a:prstGeom prst="rect">
            <a:avLst/>
          </a:prstGeom>
          <a:noFill/>
        </p:spPr>
        <p:txBody>
          <a:bodyPr wrap="square" rtlCol="0">
            <a:spAutoFit/>
          </a:bodyPr>
          <a:lstStyle/>
          <a:p>
            <a:pPr algn="ctr"/>
            <a:r>
              <a:rPr lang="it-IT" sz="3600" b="1" dirty="0" smtClean="0">
                <a:solidFill>
                  <a:srgbClr val="FF0000"/>
                </a:solidFill>
              </a:rPr>
              <a:t>COMUNICARE L’UN L’ALTRO, SCAMBIARSI INFORMAZIONI </a:t>
            </a:r>
            <a:r>
              <a:rPr lang="it-IT" sz="3600" b="1" u="sng" dirty="0" smtClean="0">
                <a:solidFill>
                  <a:srgbClr val="FF0000"/>
                </a:solidFill>
              </a:rPr>
              <a:t>E’ NATURA</a:t>
            </a:r>
            <a:r>
              <a:rPr lang="it-IT" sz="3600" b="1" dirty="0" smtClean="0">
                <a:solidFill>
                  <a:srgbClr val="FF0000"/>
                </a:solidFill>
              </a:rPr>
              <a:t>; TENERE CONTO DELLE INFORMAZIONI CHE CI VENGONO DATE </a:t>
            </a:r>
            <a:r>
              <a:rPr lang="it-IT" sz="3600" b="1" u="sng" dirty="0" smtClean="0">
                <a:solidFill>
                  <a:srgbClr val="FF0000"/>
                </a:solidFill>
              </a:rPr>
              <a:t>E’ CULTURA</a:t>
            </a:r>
            <a:r>
              <a:rPr lang="it-IT" sz="3600" b="1" dirty="0" smtClean="0">
                <a:solidFill>
                  <a:srgbClr val="FF0000"/>
                </a:solidFill>
              </a:rPr>
              <a:t>»</a:t>
            </a:r>
          </a:p>
          <a:p>
            <a:pPr algn="ctr"/>
            <a:r>
              <a:rPr lang="it-IT" sz="3600" b="1" dirty="0" smtClean="0">
                <a:solidFill>
                  <a:srgbClr val="FF0000"/>
                </a:solidFill>
              </a:rPr>
              <a:t>( JOHAN WOLFANG GOETHE )</a:t>
            </a:r>
            <a:endParaRPr lang="it-IT" sz="3600" b="1" dirty="0">
              <a:solidFill>
                <a:srgbClr val="FF000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4336" y="3845024"/>
            <a:ext cx="3137982" cy="255009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2318" y="3845024"/>
            <a:ext cx="5457024" cy="2569974"/>
          </a:xfrm>
          <a:prstGeom prst="rect">
            <a:avLst/>
          </a:prstGeom>
        </p:spPr>
      </p:pic>
      <p:pic>
        <p:nvPicPr>
          <p:cNvPr id="6" name="Picture 2" descr="C:\Users\SERGIO\Desktop\SANITAAMICA.JPG"/>
          <p:cNvPicPr>
            <a:picLocks noChangeAspect="1" noChangeArrowheads="1"/>
          </p:cNvPicPr>
          <p:nvPr/>
        </p:nvPicPr>
        <p:blipFill>
          <a:blip r:embed="rId4" cstate="print"/>
          <a:srcRect/>
          <a:stretch>
            <a:fillRect/>
          </a:stretch>
        </p:blipFill>
        <p:spPr bwMode="auto">
          <a:xfrm>
            <a:off x="10757072" y="232489"/>
            <a:ext cx="1221413" cy="871097"/>
          </a:xfrm>
          <a:prstGeom prst="rect">
            <a:avLst/>
          </a:prstGeom>
          <a:noFill/>
        </p:spPr>
      </p:pic>
      <p:pic>
        <p:nvPicPr>
          <p:cNvPr id="7" name="Picture 3" descr="C:\Users\SERGIO\Desktop\azienda-ospedaliera-terni.jpg"/>
          <p:cNvPicPr>
            <a:picLocks noChangeAspect="1" noChangeArrowheads="1"/>
          </p:cNvPicPr>
          <p:nvPr/>
        </p:nvPicPr>
        <p:blipFill>
          <a:blip r:embed="rId5" cstate="print"/>
          <a:srcRect/>
          <a:stretch>
            <a:fillRect/>
          </a:stretch>
        </p:blipFill>
        <p:spPr bwMode="auto">
          <a:xfrm>
            <a:off x="157654" y="192536"/>
            <a:ext cx="1450428" cy="545096"/>
          </a:xfrm>
          <a:prstGeom prst="rect">
            <a:avLst/>
          </a:prstGeom>
          <a:noFill/>
        </p:spPr>
      </p:pic>
    </p:spTree>
    <p:extLst>
      <p:ext uri="{BB962C8B-B14F-4D97-AF65-F5344CB8AC3E}">
        <p14:creationId xmlns:p14="http://schemas.microsoft.com/office/powerpoint/2010/main" val="242006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2050" name="Picture 2" descr="C:\Users\SERGIO\Desktop\passiargento.JPG"/>
          <p:cNvPicPr>
            <a:picLocks noChangeAspect="1" noChangeArrowheads="1"/>
          </p:cNvPicPr>
          <p:nvPr/>
        </p:nvPicPr>
        <p:blipFill>
          <a:blip r:embed="rId3" cstate="print"/>
          <a:srcRect/>
          <a:stretch>
            <a:fillRect/>
          </a:stretch>
        </p:blipFill>
        <p:spPr bwMode="auto">
          <a:xfrm>
            <a:off x="4519450" y="231317"/>
            <a:ext cx="6558454" cy="6290262"/>
          </a:xfrm>
          <a:prstGeom prst="rect">
            <a:avLst/>
          </a:prstGeom>
          <a:noFill/>
        </p:spPr>
      </p:pic>
      <p:sp>
        <p:nvSpPr>
          <p:cNvPr id="4" name="CasellaDiTesto 3"/>
          <p:cNvSpPr txBox="1"/>
          <p:nvPr/>
        </p:nvSpPr>
        <p:spPr>
          <a:xfrm>
            <a:off x="367862" y="1229710"/>
            <a:ext cx="3605048" cy="4893647"/>
          </a:xfrm>
          <a:prstGeom prst="rect">
            <a:avLst/>
          </a:prstGeom>
          <a:noFill/>
        </p:spPr>
        <p:txBody>
          <a:bodyPr wrap="square" rtlCol="0">
            <a:spAutoFit/>
          </a:bodyPr>
          <a:lstStyle/>
          <a:p>
            <a:r>
              <a:rPr lang="it-IT" sz="2400" b="1" dirty="0" smtClean="0"/>
              <a:t>PASSI </a:t>
            </a:r>
            <a:r>
              <a:rPr lang="it-IT" sz="2400" b="1" dirty="0" err="1" smtClean="0"/>
              <a:t>D’ARGENTO</a:t>
            </a:r>
            <a:r>
              <a:rPr lang="it-IT" sz="2400" b="1" dirty="0" smtClean="0"/>
              <a:t> E’ UN PROGETTO VOLUTO DALL’ISTITUTO SUPERIORE </a:t>
            </a:r>
            <a:r>
              <a:rPr lang="it-IT" sz="2400" b="1" dirty="0" err="1" smtClean="0"/>
              <a:t>DI</a:t>
            </a:r>
            <a:r>
              <a:rPr lang="it-IT" sz="2400" b="1" dirty="0" smtClean="0"/>
              <a:t> SANITA’ PER LA COSTITUZIONE </a:t>
            </a:r>
            <a:r>
              <a:rPr lang="it-IT" sz="2400" b="1" dirty="0" err="1" smtClean="0"/>
              <a:t>DI</a:t>
            </a:r>
            <a:r>
              <a:rPr lang="it-IT" sz="2400" b="1" dirty="0" smtClean="0"/>
              <a:t> UN GRUPPO </a:t>
            </a:r>
            <a:r>
              <a:rPr lang="it-IT" sz="2400" b="1" dirty="0" err="1" smtClean="0"/>
              <a:t>DI</a:t>
            </a:r>
            <a:r>
              <a:rPr lang="it-IT" sz="2400" b="1" dirty="0" smtClean="0"/>
              <a:t> SORVEGLIANZA SULLA POPOLAZIONE ULTRA 65 ENNE ( NELLA ATTUALE CLASSIFICAZIONE ANAGRAFICA SI DEFINISCE ANZIANA UNA PERSONA CON ETA’ &gt; 65 ANNI )</a:t>
            </a:r>
            <a:endParaRPr lang="it-IT" sz="2400" b="1" dirty="0"/>
          </a:p>
        </p:txBody>
      </p:sp>
      <p:pic>
        <p:nvPicPr>
          <p:cNvPr id="5" name="Picture 2" descr="C:\Users\SERGIO\Desktop\SANITAAMICA.JPG"/>
          <p:cNvPicPr>
            <a:picLocks noChangeAspect="1" noChangeArrowheads="1"/>
          </p:cNvPicPr>
          <p:nvPr/>
        </p:nvPicPr>
        <p:blipFill>
          <a:blip r:embed="rId4" cstate="print"/>
          <a:srcRect/>
          <a:stretch>
            <a:fillRect/>
          </a:stretch>
        </p:blipFill>
        <p:spPr bwMode="auto">
          <a:xfrm>
            <a:off x="10788602" y="158917"/>
            <a:ext cx="1203701" cy="858465"/>
          </a:xfrm>
          <a:prstGeom prst="rect">
            <a:avLst/>
          </a:prstGeom>
          <a:no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32046" y="313030"/>
            <a:ext cx="8979294" cy="6186309"/>
          </a:xfrm>
          <a:prstGeom prst="rect">
            <a:avLst/>
          </a:prstGeom>
          <a:noFill/>
          <a:ln w="44450">
            <a:solidFill>
              <a:srgbClr val="FF0000"/>
            </a:solidFill>
          </a:ln>
        </p:spPr>
        <p:txBody>
          <a:bodyPr wrap="square" rtlCol="0">
            <a:spAutoFit/>
          </a:bodyPr>
          <a:lstStyle/>
          <a:p>
            <a:r>
              <a:rPr lang="it-IT" sz="3600" dirty="0" smtClean="0"/>
              <a:t>LA COMUNICAZIONE INTENZIONALE  PROPRIAMENTE DETTA TENDE , SI DIRIGE VERSO UN PRECISO OBIETTIVO, DERIVA INFATTI DAL LATINO </a:t>
            </a:r>
            <a:r>
              <a:rPr lang="it-IT" sz="3600" smtClean="0"/>
              <a:t>« INTENDERE</a:t>
            </a:r>
            <a:r>
              <a:rPr lang="it-IT" sz="3600" dirty="0" smtClean="0"/>
              <a:t>» COMPOSTO DA  «IN» VERSO, E «TENDERE» OVVERO DIRIGERE, VOLGERE I SENSI, L’ANIMO, LE CURE, LA MENTE AD UN DATO TERMINE. </a:t>
            </a:r>
          </a:p>
          <a:p>
            <a:endParaRPr lang="it-IT" sz="3600" dirty="0"/>
          </a:p>
          <a:p>
            <a:r>
              <a:rPr lang="it-IT" sz="3600" dirty="0" smtClean="0"/>
              <a:t> E’ DUNQUE LA MODALITA’ «  GUIDATA» CHE METTIAMO IN PRATICA PER ENTRARE IN RELAZIONE CON GLI ALTRI </a:t>
            </a:r>
            <a:endParaRPr lang="it-IT" sz="3600" dirty="0"/>
          </a:p>
        </p:txBody>
      </p:sp>
      <p:pic>
        <p:nvPicPr>
          <p:cNvPr id="4"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spTree>
    <p:extLst>
      <p:ext uri="{BB962C8B-B14F-4D97-AF65-F5344CB8AC3E}">
        <p14:creationId xmlns:p14="http://schemas.microsoft.com/office/powerpoint/2010/main" val="2626104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5913" y="920951"/>
            <a:ext cx="6651959" cy="4988970"/>
          </a:xfrm>
          <a:prstGeom prst="rect">
            <a:avLst/>
          </a:prstGeom>
        </p:spPr>
      </p:pic>
      <p:sp>
        <p:nvSpPr>
          <p:cNvPr id="6" name="Rettangolo arrotondato 5"/>
          <p:cNvSpPr/>
          <p:nvPr/>
        </p:nvSpPr>
        <p:spPr>
          <a:xfrm>
            <a:off x="6894917" y="408924"/>
            <a:ext cx="5145630" cy="3703036"/>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201610" y="880323"/>
            <a:ext cx="4657192" cy="3046988"/>
          </a:xfrm>
          <a:prstGeom prst="rect">
            <a:avLst/>
          </a:prstGeom>
          <a:noFill/>
        </p:spPr>
        <p:txBody>
          <a:bodyPr wrap="square" rtlCol="0">
            <a:spAutoFit/>
          </a:bodyPr>
          <a:lstStyle/>
          <a:p>
            <a:r>
              <a:rPr lang="it-IT" dirty="0" smtClean="0"/>
              <a:t> </a:t>
            </a:r>
            <a:r>
              <a:rPr lang="it-IT" sz="3200" b="1" dirty="0" smtClean="0">
                <a:solidFill>
                  <a:srgbClr val="FF0000"/>
                </a:solidFill>
              </a:rPr>
              <a:t>PROCEDURA</a:t>
            </a:r>
          </a:p>
          <a:p>
            <a:r>
              <a:rPr lang="it-IT" sz="3200" b="1" dirty="0" smtClean="0">
                <a:solidFill>
                  <a:srgbClr val="FF0000"/>
                </a:solidFill>
              </a:rPr>
              <a:t>  </a:t>
            </a:r>
          </a:p>
          <a:p>
            <a:r>
              <a:rPr lang="it-IT" sz="3200" b="1" dirty="0" smtClean="0">
                <a:solidFill>
                  <a:srgbClr val="FF0000"/>
                </a:solidFill>
              </a:rPr>
              <a:t>« GESTIONE DIMISSIONE OSPEDALIERA PROTETTA E SEMPLICE»   </a:t>
            </a:r>
          </a:p>
          <a:p>
            <a:r>
              <a:rPr lang="it-IT" sz="3200" b="1" dirty="0" smtClean="0">
                <a:solidFill>
                  <a:srgbClr val="FF0000"/>
                </a:solidFill>
              </a:rPr>
              <a:t>APRILE 2014</a:t>
            </a:r>
            <a:endParaRPr lang="it-IT" sz="3200" b="1" dirty="0">
              <a:solidFill>
                <a:srgbClr val="FF0000"/>
              </a:solidFill>
            </a:endParaRPr>
          </a:p>
        </p:txBody>
      </p:sp>
    </p:spTree>
    <p:extLst>
      <p:ext uri="{BB962C8B-B14F-4D97-AF65-F5344CB8AC3E}">
        <p14:creationId xmlns:p14="http://schemas.microsoft.com/office/powerpoint/2010/main" val="2243799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98102" y="955576"/>
            <a:ext cx="6595796" cy="4946848"/>
          </a:xfrm>
          <a:prstGeom prst="rect">
            <a:avLst/>
          </a:prstGeom>
        </p:spPr>
      </p:pic>
      <p:sp>
        <p:nvSpPr>
          <p:cNvPr id="4" name="Freccia a sinistra 3"/>
          <p:cNvSpPr/>
          <p:nvPr/>
        </p:nvSpPr>
        <p:spPr>
          <a:xfrm>
            <a:off x="8364696" y="4282345"/>
            <a:ext cx="846246" cy="15902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8" name="Rettangolo arrotondato 7"/>
          <p:cNvSpPr/>
          <p:nvPr/>
        </p:nvSpPr>
        <p:spPr>
          <a:xfrm>
            <a:off x="9484770" y="3429000"/>
            <a:ext cx="2544418" cy="1813181"/>
          </a:xfrm>
          <a:prstGeom prst="round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9632437" y="3651920"/>
            <a:ext cx="2277481" cy="307777"/>
          </a:xfrm>
          <a:prstGeom prst="rect">
            <a:avLst/>
          </a:prstGeom>
          <a:noFill/>
        </p:spPr>
        <p:txBody>
          <a:bodyPr wrap="square" rtlCol="0">
            <a:spAutoFit/>
          </a:bodyPr>
          <a:lstStyle/>
          <a:p>
            <a:r>
              <a:rPr lang="it-IT" sz="1400" b="1" dirty="0" smtClean="0">
                <a:solidFill>
                  <a:srgbClr val="FF0000"/>
                </a:solidFill>
              </a:rPr>
              <a:t>MEDICO OSPEDALIERO</a:t>
            </a:r>
            <a:endParaRPr lang="it-IT" sz="1400" b="1" dirty="0">
              <a:solidFill>
                <a:srgbClr val="FF0000"/>
              </a:solidFill>
            </a:endParaRPr>
          </a:p>
        </p:txBody>
      </p:sp>
      <p:sp>
        <p:nvSpPr>
          <p:cNvPr id="10" name="CasellaDiTesto 9"/>
          <p:cNvSpPr txBox="1"/>
          <p:nvPr/>
        </p:nvSpPr>
        <p:spPr>
          <a:xfrm>
            <a:off x="9700591" y="4202832"/>
            <a:ext cx="2158211" cy="523220"/>
          </a:xfrm>
          <a:prstGeom prst="rect">
            <a:avLst/>
          </a:prstGeom>
          <a:noFill/>
        </p:spPr>
        <p:txBody>
          <a:bodyPr wrap="square" rtlCol="0">
            <a:spAutoFit/>
          </a:bodyPr>
          <a:lstStyle/>
          <a:p>
            <a:r>
              <a:rPr lang="it-IT" sz="1400" b="1" dirty="0" smtClean="0">
                <a:solidFill>
                  <a:srgbClr val="FF0000"/>
                </a:solidFill>
              </a:rPr>
              <a:t>MEDICI MEDICINA GENERALE</a:t>
            </a:r>
            <a:endParaRPr lang="it-IT" sz="1400" b="1" dirty="0">
              <a:solidFill>
                <a:srgbClr val="FF0000"/>
              </a:solidFill>
            </a:endParaRPr>
          </a:p>
        </p:txBody>
      </p:sp>
      <p:pic>
        <p:nvPicPr>
          <p:cNvPr id="11" name="Immagine 10"/>
          <p:cNvPicPr>
            <a:picLocks noChangeAspect="1"/>
          </p:cNvPicPr>
          <p:nvPr/>
        </p:nvPicPr>
        <p:blipFill>
          <a:blip r:embed="rId4" cstate="print"/>
          <a:stretch>
            <a:fillRect/>
          </a:stretch>
        </p:blipFill>
        <p:spPr>
          <a:xfrm>
            <a:off x="8345235" y="4464442"/>
            <a:ext cx="865707" cy="201185"/>
          </a:xfrm>
          <a:prstGeom prst="rect">
            <a:avLst/>
          </a:prstGeom>
        </p:spPr>
      </p:pic>
      <p:pic>
        <p:nvPicPr>
          <p:cNvPr id="12" name="Immagine 11"/>
          <p:cNvPicPr>
            <a:picLocks noChangeAspect="1"/>
          </p:cNvPicPr>
          <p:nvPr/>
        </p:nvPicPr>
        <p:blipFill>
          <a:blip r:embed="rId4" cstate="print"/>
          <a:stretch>
            <a:fillRect/>
          </a:stretch>
        </p:blipFill>
        <p:spPr>
          <a:xfrm>
            <a:off x="8284237" y="3805808"/>
            <a:ext cx="865707" cy="201185"/>
          </a:xfrm>
          <a:prstGeom prst="rect">
            <a:avLst/>
          </a:prstGeom>
        </p:spPr>
      </p:pic>
    </p:spTree>
    <p:extLst>
      <p:ext uri="{BB962C8B-B14F-4D97-AF65-F5344CB8AC3E}">
        <p14:creationId xmlns:p14="http://schemas.microsoft.com/office/powerpoint/2010/main" val="1036438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873829" y="408924"/>
            <a:ext cx="7406072" cy="769441"/>
          </a:xfrm>
          <a:prstGeom prst="rect">
            <a:avLst/>
          </a:prstGeom>
          <a:noFill/>
        </p:spPr>
        <p:txBody>
          <a:bodyPr wrap="square" rtlCol="0">
            <a:spAutoFit/>
          </a:bodyPr>
          <a:lstStyle/>
          <a:p>
            <a:pPr algn="ctr"/>
            <a:r>
              <a:rPr lang="it-IT" sz="4400" b="1" dirty="0" smtClean="0">
                <a:solidFill>
                  <a:srgbClr val="FF0000"/>
                </a:solidFill>
              </a:rPr>
              <a:t>DIMISSIONE PROTETTA 1</a:t>
            </a:r>
            <a:endParaRPr lang="it-IT" sz="4400" b="1" dirty="0">
              <a:solidFill>
                <a:srgbClr val="FF0000"/>
              </a:solidFill>
            </a:endParaRPr>
          </a:p>
        </p:txBody>
      </p:sp>
      <p:sp>
        <p:nvSpPr>
          <p:cNvPr id="4" name="CasellaDiTesto 3"/>
          <p:cNvSpPr txBox="1"/>
          <p:nvPr/>
        </p:nvSpPr>
        <p:spPr>
          <a:xfrm>
            <a:off x="2055980" y="1918819"/>
            <a:ext cx="8405665" cy="4524315"/>
          </a:xfrm>
          <a:prstGeom prst="rect">
            <a:avLst/>
          </a:prstGeom>
          <a:noFill/>
        </p:spPr>
        <p:txBody>
          <a:bodyPr wrap="square" rtlCol="0">
            <a:spAutoFit/>
          </a:bodyPr>
          <a:lstStyle/>
          <a:p>
            <a:pPr lvl="1" algn="ctr"/>
            <a:r>
              <a:rPr lang="it-IT" sz="3200" b="1" dirty="0" smtClean="0">
                <a:effectLst/>
              </a:rPr>
              <a:t>«PER DIMISSIONE PROTETTA SI INTENDE LA DIMISSIONE DEL MALATO RICOVERATO IN OSPEDALE CHE, NON SUSSISTENDO ULTERIORMENTE LA NECESSITA’ DELLA DEGENZA OSPEDALIERA  E RIENTRANDO NEI CRITERI DI SEGUITO DESCRITTI, DEVE ESSERE ACCOMPAGNATO NELLA DIMISSIONE GARANTENDO UNA ADEGUATA RISPOSTA AI SUOI BISOGNI ASSISTENZIALI»</a:t>
            </a:r>
            <a:endParaRPr lang="it-IT" sz="3200" b="1" dirty="0">
              <a:effectLst/>
            </a:endParaRPr>
          </a:p>
        </p:txBody>
      </p:sp>
    </p:spTree>
    <p:extLst>
      <p:ext uri="{BB962C8B-B14F-4D97-AF65-F5344CB8AC3E}">
        <p14:creationId xmlns:p14="http://schemas.microsoft.com/office/powerpoint/2010/main" val="3738743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799892" y="512493"/>
            <a:ext cx="7307834" cy="923330"/>
          </a:xfrm>
          <a:prstGeom prst="rect">
            <a:avLst/>
          </a:prstGeom>
        </p:spPr>
        <p:txBody>
          <a:bodyPr wrap="none">
            <a:spAutoFit/>
          </a:bodyPr>
          <a:lstStyle/>
          <a:p>
            <a:pPr algn="ctr"/>
            <a:r>
              <a:rPr lang="it-IT" sz="5400" b="1" dirty="0" smtClean="0">
                <a:solidFill>
                  <a:srgbClr val="FF0000"/>
                </a:solidFill>
              </a:rPr>
              <a:t>DIMISSIONE PROTETTA 2</a:t>
            </a:r>
            <a:endParaRPr lang="it-IT" sz="5400" b="1" dirty="0">
              <a:solidFill>
                <a:srgbClr val="FF0000"/>
              </a:solidFill>
            </a:endParaRPr>
          </a:p>
        </p:txBody>
      </p:sp>
      <p:sp>
        <p:nvSpPr>
          <p:cNvPr id="4" name="CasellaDiTesto 3"/>
          <p:cNvSpPr txBox="1"/>
          <p:nvPr/>
        </p:nvSpPr>
        <p:spPr>
          <a:xfrm>
            <a:off x="2402430" y="2084378"/>
            <a:ext cx="7843394" cy="4401205"/>
          </a:xfrm>
          <a:prstGeom prst="rect">
            <a:avLst/>
          </a:prstGeom>
          <a:noFill/>
        </p:spPr>
        <p:txBody>
          <a:bodyPr wrap="square" rtlCol="0">
            <a:spAutoFit/>
          </a:bodyPr>
          <a:lstStyle/>
          <a:p>
            <a:r>
              <a:rPr lang="it-IT" sz="2800" b="1" dirty="0" smtClean="0"/>
              <a:t>ESSA PRESUPPONE UNA CONTINUITA’ ASSISTENZIALE E RICHIEDE CHE SIA PROGRAMMATA FIN DALL’INIZIO DELLA DEGENZA OSPEDALIERA MEDIANTE LO STRETTO COORDINAMENTO TRA </a:t>
            </a:r>
          </a:p>
          <a:p>
            <a:pPr marL="342900" indent="-342900">
              <a:buFont typeface="+mj-lt"/>
              <a:buAutoNum type="arabicPeriod"/>
            </a:pPr>
            <a:r>
              <a:rPr lang="it-IT" sz="2800" b="1" dirty="0" smtClean="0">
                <a:solidFill>
                  <a:srgbClr val="FF0000"/>
                </a:solidFill>
              </a:rPr>
              <a:t>L’ U.O. OSPEDALIERA DI DIMISSIONE</a:t>
            </a:r>
          </a:p>
          <a:p>
            <a:pPr marL="342900" indent="-342900">
              <a:buFont typeface="+mj-lt"/>
              <a:buAutoNum type="arabicPeriod"/>
            </a:pPr>
            <a:r>
              <a:rPr lang="it-IT" sz="2800" b="1" dirty="0" smtClean="0">
                <a:solidFill>
                  <a:srgbClr val="FF0000"/>
                </a:solidFill>
              </a:rPr>
              <a:t>IL MEDICO DI MEDICINA GENERALE</a:t>
            </a:r>
          </a:p>
          <a:p>
            <a:pPr marL="342900" indent="-342900">
              <a:buFont typeface="+mj-lt"/>
              <a:buAutoNum type="arabicPeriod"/>
            </a:pPr>
            <a:r>
              <a:rPr lang="it-IT" sz="2800" b="1" dirty="0" smtClean="0"/>
              <a:t>IL CENTRO DI SALUTE DI RIFERIMENTO</a:t>
            </a:r>
          </a:p>
          <a:p>
            <a:pPr marL="342900" indent="-342900">
              <a:buFont typeface="+mj-lt"/>
              <a:buAutoNum type="arabicPeriod"/>
            </a:pPr>
            <a:r>
              <a:rPr lang="it-IT" sz="2800" b="1" dirty="0" smtClean="0"/>
              <a:t>L’UNITA’ DI VALUTAZIONE MULTIDIMENSIONALE </a:t>
            </a:r>
          </a:p>
          <a:p>
            <a:pPr marL="342900" indent="-342900">
              <a:buFont typeface="+mj-lt"/>
              <a:buAutoNum type="arabicPeriod"/>
            </a:pPr>
            <a:r>
              <a:rPr lang="it-IT" sz="2800" b="1" dirty="0" smtClean="0"/>
              <a:t>IL PAZIENTE E LA SUA FAMIGLIA</a:t>
            </a:r>
            <a:endParaRPr lang="it-IT" sz="2800" b="1" dirty="0"/>
          </a:p>
        </p:txBody>
      </p:sp>
    </p:spTree>
    <p:extLst>
      <p:ext uri="{BB962C8B-B14F-4D97-AF65-F5344CB8AC3E}">
        <p14:creationId xmlns:p14="http://schemas.microsoft.com/office/powerpoint/2010/main" val="1732460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a 2"/>
          <p:cNvGraphicFramePr/>
          <p:nvPr>
            <p:extLst>
              <p:ext uri="{D42A27DB-BD31-4B8C-83A1-F6EECF244321}">
                <p14:modId xmlns:p14="http://schemas.microsoft.com/office/powerpoint/2010/main" val="1810518174"/>
              </p:ext>
            </p:extLst>
          </p:nvPr>
        </p:nvGraphicFramePr>
        <p:xfrm>
          <a:off x="2162629" y="4072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arrotondato 5"/>
          <p:cNvSpPr/>
          <p:nvPr/>
        </p:nvSpPr>
        <p:spPr>
          <a:xfrm>
            <a:off x="1891275" y="221501"/>
            <a:ext cx="9734668" cy="6332646"/>
          </a:xfrm>
          <a:prstGeom prst="roundRect">
            <a:avLst/>
          </a:prstGeom>
          <a:noFill/>
          <a:ln w="107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712765" y="709938"/>
            <a:ext cx="3305471" cy="1077218"/>
          </a:xfrm>
          <a:prstGeom prst="rect">
            <a:avLst/>
          </a:prstGeom>
          <a:noFill/>
        </p:spPr>
        <p:txBody>
          <a:bodyPr wrap="square" rtlCol="0">
            <a:spAutoFit/>
          </a:bodyPr>
          <a:lstStyle/>
          <a:p>
            <a:r>
              <a:rPr lang="it-IT" sz="3200" b="1" dirty="0" smtClean="0">
                <a:solidFill>
                  <a:schemeClr val="bg1"/>
                </a:solidFill>
              </a:rPr>
              <a:t>IL PAZIENTE E LA SUA FAMIGLIA</a:t>
            </a:r>
            <a:endParaRPr lang="it-IT" sz="3200" b="1" dirty="0">
              <a:solidFill>
                <a:schemeClr val="bg1"/>
              </a:solidFill>
            </a:endParaRPr>
          </a:p>
        </p:txBody>
      </p:sp>
    </p:spTree>
    <p:extLst>
      <p:ext uri="{BB962C8B-B14F-4D97-AF65-F5344CB8AC3E}">
        <p14:creationId xmlns:p14="http://schemas.microsoft.com/office/powerpoint/2010/main" val="1357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095738" y="443000"/>
            <a:ext cx="8723716" cy="5509120"/>
          </a:xfrm>
          <a:prstGeom prst="rect">
            <a:avLst/>
          </a:prstGeom>
          <a:noFill/>
          <a:ln w="92075">
            <a:solidFill>
              <a:srgbClr val="FF0000"/>
            </a:solidFill>
          </a:ln>
        </p:spPr>
        <p:txBody>
          <a:bodyPr wrap="square" rtlCol="0">
            <a:spAutoFit/>
          </a:bodyPr>
          <a:lstStyle/>
          <a:p>
            <a:endParaRPr lang="it-IT" dirty="0"/>
          </a:p>
        </p:txBody>
      </p:sp>
      <p:sp>
        <p:nvSpPr>
          <p:cNvPr id="4" name="CasellaDiTesto 3"/>
          <p:cNvSpPr txBox="1"/>
          <p:nvPr/>
        </p:nvSpPr>
        <p:spPr>
          <a:xfrm>
            <a:off x="2924944" y="1635697"/>
            <a:ext cx="7088020" cy="3539430"/>
          </a:xfrm>
          <a:prstGeom prst="rect">
            <a:avLst/>
          </a:prstGeom>
          <a:noFill/>
        </p:spPr>
        <p:txBody>
          <a:bodyPr wrap="square" rtlCol="0">
            <a:spAutoFit/>
          </a:bodyPr>
          <a:lstStyle/>
          <a:p>
            <a:pPr algn="ctr"/>
            <a:r>
              <a:rPr lang="it-IT" sz="3200" b="1" dirty="0" smtClean="0"/>
              <a:t>LO SCOPO DELLA PIANIFICAZIONE DELLA DIMISSIONE E’ QUELLO DI ASSICURARE UNA MIGLIORE QUALITA’ DELLA CONTINUITA’ ASSISTENZIALE, MEDIANTE UNA CORRETTA ED ESAUSTIVA COMUNICAZIONE TRA GLI EFFETTORI DELLA ASSISTENZA STESSA </a:t>
            </a:r>
            <a:endParaRPr lang="it-IT" sz="3200" b="1" dirty="0"/>
          </a:p>
        </p:txBody>
      </p:sp>
    </p:spTree>
    <p:extLst>
      <p:ext uri="{BB962C8B-B14F-4D97-AF65-F5344CB8AC3E}">
        <p14:creationId xmlns:p14="http://schemas.microsoft.com/office/powerpoint/2010/main" val="1999838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a 2"/>
          <p:cNvGraphicFramePr/>
          <p:nvPr>
            <p:extLst>
              <p:ext uri="{D42A27DB-BD31-4B8C-83A1-F6EECF244321}">
                <p14:modId xmlns:p14="http://schemas.microsoft.com/office/powerpoint/2010/main" val="1211773566"/>
              </p:ext>
            </p:extLst>
          </p:nvPr>
        </p:nvGraphicFramePr>
        <p:xfrm>
          <a:off x="1906420" y="160162"/>
          <a:ext cx="9571856" cy="663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598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a 5"/>
          <p:cNvGraphicFramePr/>
          <p:nvPr>
            <p:extLst>
              <p:ext uri="{D42A27DB-BD31-4B8C-83A1-F6EECF244321}">
                <p14:modId xmlns:p14="http://schemas.microsoft.com/office/powerpoint/2010/main" val="4183898185"/>
              </p:ext>
            </p:extLst>
          </p:nvPr>
        </p:nvGraphicFramePr>
        <p:xfrm>
          <a:off x="1991613" y="0"/>
          <a:ext cx="9719522" cy="676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296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a 2"/>
          <p:cNvGraphicFramePr/>
          <p:nvPr>
            <p:extLst>
              <p:ext uri="{D42A27DB-BD31-4B8C-83A1-F6EECF244321}">
                <p14:modId xmlns:p14="http://schemas.microsoft.com/office/powerpoint/2010/main" val="4015751796"/>
              </p:ext>
            </p:extLst>
          </p:nvPr>
        </p:nvGraphicFramePr>
        <p:xfrm>
          <a:off x="1838266" y="160162"/>
          <a:ext cx="9571856" cy="6307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831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passiargento.JPG"/>
          <p:cNvPicPr>
            <a:picLocks noChangeAspect="1" noChangeArrowheads="1"/>
          </p:cNvPicPr>
          <p:nvPr/>
        </p:nvPicPr>
        <p:blipFill>
          <a:blip r:embed="rId3" cstate="print"/>
          <a:srcRect/>
          <a:stretch>
            <a:fillRect/>
          </a:stretch>
        </p:blipFill>
        <p:spPr bwMode="auto">
          <a:xfrm>
            <a:off x="9291147" y="2123089"/>
            <a:ext cx="2753708" cy="2641102"/>
          </a:xfrm>
          <a:prstGeom prst="rect">
            <a:avLst/>
          </a:prstGeom>
          <a:noFill/>
        </p:spPr>
      </p:pic>
      <p:sp>
        <p:nvSpPr>
          <p:cNvPr id="4" name="CasellaDiTesto 3"/>
          <p:cNvSpPr txBox="1"/>
          <p:nvPr/>
        </p:nvSpPr>
        <p:spPr>
          <a:xfrm>
            <a:off x="1082566" y="1135117"/>
            <a:ext cx="7798675" cy="5262979"/>
          </a:xfrm>
          <a:prstGeom prst="rect">
            <a:avLst/>
          </a:prstGeom>
          <a:noFill/>
        </p:spPr>
        <p:txBody>
          <a:bodyPr wrap="square" rtlCol="0">
            <a:spAutoFit/>
          </a:bodyPr>
          <a:lstStyle/>
          <a:p>
            <a:pPr algn="just"/>
            <a:r>
              <a:rPr lang="it-IT" sz="2400" b="1" dirty="0" smtClean="0"/>
              <a:t>“IN ITALIA LA POPOLAZIONE  65 ANNI E’ MOLTO ETEROGENEA AL SUO INTERNO, PRESENTANDO BISOGNI DISTINTI A CUI CORRISPONDONO ESIGENZE SOCIO ASSISTENZIALI E SOCIO SANITARIE ALTRETTANTO DIVERSIFICATE.</a:t>
            </a:r>
          </a:p>
          <a:p>
            <a:pPr algn="just"/>
            <a:endParaRPr lang="it-IT" sz="2400" b="1" dirty="0" smtClean="0"/>
          </a:p>
          <a:p>
            <a:pPr algn="just"/>
            <a:r>
              <a:rPr lang="it-IT" sz="2400" b="1" dirty="0" smtClean="0"/>
              <a:t>DIVERSAMENTE, SI REGISTRA UNA GENERALE MANCANZA </a:t>
            </a:r>
            <a:r>
              <a:rPr lang="it-IT" sz="2400" b="1" dirty="0" err="1" smtClean="0"/>
              <a:t>DI</a:t>
            </a:r>
            <a:r>
              <a:rPr lang="it-IT" sz="2400" b="1" dirty="0" smtClean="0"/>
              <a:t> INFORMAZIONI SISTEMATICHE E DETTAGLIATE SUI BISOGNI DELLA POPOLAZIONE ANZIANA CHE PERMETTA </a:t>
            </a:r>
            <a:r>
              <a:rPr lang="it-IT" sz="2400" b="1" dirty="0" err="1" smtClean="0"/>
              <a:t>DI</a:t>
            </a:r>
            <a:r>
              <a:rPr lang="it-IT" sz="2400" b="1" dirty="0" smtClean="0"/>
              <a:t> </a:t>
            </a:r>
            <a:r>
              <a:rPr lang="it-IT" sz="2400" b="1" dirty="0" smtClean="0">
                <a:solidFill>
                  <a:srgbClr val="FF0000"/>
                </a:solidFill>
              </a:rPr>
              <a:t>VALUTARE LA QUALITA’ DELLA ASSISTENZA  </a:t>
            </a:r>
            <a:r>
              <a:rPr lang="it-IT" sz="2400" b="1" dirty="0" smtClean="0"/>
              <a:t>E </a:t>
            </a:r>
            <a:r>
              <a:rPr lang="it-IT" sz="2400" b="1" dirty="0" err="1" smtClean="0"/>
              <a:t>DI</a:t>
            </a:r>
            <a:r>
              <a:rPr lang="it-IT" sz="2400" b="1" dirty="0" smtClean="0"/>
              <a:t> </a:t>
            </a:r>
            <a:r>
              <a:rPr lang="it-IT" sz="2400" b="1" dirty="0" smtClean="0">
                <a:solidFill>
                  <a:srgbClr val="FF0000"/>
                </a:solidFill>
              </a:rPr>
              <a:t>RAZIONALIZZARE</a:t>
            </a:r>
            <a:r>
              <a:rPr lang="it-IT" sz="2400" b="1" dirty="0" smtClean="0"/>
              <a:t> LE RISORSE DISPONIBILI ANCHE AL FINE </a:t>
            </a:r>
            <a:r>
              <a:rPr lang="it-IT" sz="2400" b="1" dirty="0" err="1" smtClean="0"/>
              <a:t>DI</a:t>
            </a:r>
            <a:r>
              <a:rPr lang="it-IT" sz="2400" b="1" dirty="0" smtClean="0"/>
              <a:t> CONTRASTARE L’AMPLIARSI DELLE DISUGUAGLIANZE SANITARIE E SOCIALI ALL’INTERNO </a:t>
            </a:r>
            <a:r>
              <a:rPr lang="it-IT" sz="2400" b="1" dirty="0" err="1" smtClean="0"/>
              <a:t>DI</a:t>
            </a:r>
            <a:r>
              <a:rPr lang="it-IT" sz="2400" b="1" dirty="0" smtClean="0"/>
              <a:t> QUESTA FASCIA </a:t>
            </a:r>
            <a:r>
              <a:rPr lang="it-IT" sz="2400" b="1" dirty="0" err="1" smtClean="0"/>
              <a:t>DI</a:t>
            </a:r>
            <a:r>
              <a:rPr lang="it-IT" sz="2400" b="1" dirty="0" smtClean="0"/>
              <a:t> POPOLAZIONE”</a:t>
            </a:r>
            <a:endParaRPr lang="it-IT" sz="2400" b="1" dirty="0"/>
          </a:p>
        </p:txBody>
      </p:sp>
      <p:sp>
        <p:nvSpPr>
          <p:cNvPr id="5" name="CasellaDiTesto 4"/>
          <p:cNvSpPr txBox="1"/>
          <p:nvPr/>
        </p:nvSpPr>
        <p:spPr>
          <a:xfrm>
            <a:off x="1849821" y="336331"/>
            <a:ext cx="6747641" cy="646331"/>
          </a:xfrm>
          <a:prstGeom prst="rect">
            <a:avLst/>
          </a:prstGeom>
          <a:noFill/>
        </p:spPr>
        <p:txBody>
          <a:bodyPr wrap="square" rtlCol="0">
            <a:spAutoFit/>
          </a:bodyPr>
          <a:lstStyle/>
          <a:p>
            <a:pPr algn="ctr"/>
            <a:r>
              <a:rPr lang="it-IT" sz="1200" b="1" dirty="0" smtClean="0"/>
              <a:t>CENTRO NAZIONALE </a:t>
            </a:r>
            <a:r>
              <a:rPr lang="it-IT" sz="1200" b="1" dirty="0" err="1" smtClean="0"/>
              <a:t>DI</a:t>
            </a:r>
            <a:r>
              <a:rPr lang="it-IT" sz="1200" b="1" dirty="0" smtClean="0"/>
              <a:t> EPIDEMIOLOGIA,SORVEGLIANZA E PROMOZIONE DELLA SALUTE ( CNESPS). ISTITUTO SUPERIORE </a:t>
            </a:r>
            <a:r>
              <a:rPr lang="it-IT" sz="1200" b="1" dirty="0" err="1" smtClean="0"/>
              <a:t>DI</a:t>
            </a:r>
            <a:r>
              <a:rPr lang="it-IT" sz="1200" b="1" dirty="0" smtClean="0"/>
              <a:t> SANITA ( ISS ) , CENTRO NAZIONALE PER LA PREVENZIONE ED IL CONTROLLO DELLE MALATTIE ( CCM) – REGIONE UMBRIA</a:t>
            </a:r>
            <a:endParaRPr lang="it-IT" sz="1200" b="1" dirty="0"/>
          </a:p>
        </p:txBody>
      </p:sp>
      <p:pic>
        <p:nvPicPr>
          <p:cNvPr id="6" name="Picture 2" descr="C:\Users\SERGIO\Desktop\SANITAAMICA.JPG"/>
          <p:cNvPicPr>
            <a:picLocks noChangeAspect="1" noChangeArrowheads="1"/>
          </p:cNvPicPr>
          <p:nvPr/>
        </p:nvPicPr>
        <p:blipFill>
          <a:blip r:embed="rId4"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a 2"/>
          <p:cNvGraphicFramePr/>
          <p:nvPr>
            <p:extLst>
              <p:ext uri="{D42A27DB-BD31-4B8C-83A1-F6EECF244321}">
                <p14:modId xmlns:p14="http://schemas.microsoft.com/office/powerpoint/2010/main" val="2457771277"/>
              </p:ext>
            </p:extLst>
          </p:nvPr>
        </p:nvGraphicFramePr>
        <p:xfrm>
          <a:off x="1826906" y="258417"/>
          <a:ext cx="9810396" cy="646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2686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CasellaDiTesto 3"/>
          <p:cNvSpPr txBox="1"/>
          <p:nvPr/>
        </p:nvSpPr>
        <p:spPr>
          <a:xfrm>
            <a:off x="1903066" y="1392487"/>
            <a:ext cx="8243525" cy="5570756"/>
          </a:xfrm>
          <a:prstGeom prst="rect">
            <a:avLst/>
          </a:prstGeom>
          <a:noFill/>
        </p:spPr>
        <p:txBody>
          <a:bodyPr wrap="square" rtlCol="0">
            <a:spAutoFit/>
          </a:bodyPr>
          <a:lstStyle/>
          <a:p>
            <a:pPr algn="ctr"/>
            <a:r>
              <a:rPr lang="it-IT" sz="4400" b="1" dirty="0" smtClean="0">
                <a:solidFill>
                  <a:srgbClr val="FF0000"/>
                </a:solidFill>
              </a:rPr>
              <a:t>LUNGODEGENZA POST ACUZIE</a:t>
            </a:r>
          </a:p>
          <a:p>
            <a:r>
              <a:rPr lang="it-IT" sz="2800" dirty="0"/>
              <a:t>La necessità di sviluppare una funzione di assistenza ospedaliera di lungodegenza post-acuzie </a:t>
            </a:r>
            <a:r>
              <a:rPr lang="it-IT" sz="2800" dirty="0" smtClean="0"/>
              <a:t> </a:t>
            </a:r>
            <a:r>
              <a:rPr lang="it-IT" sz="2800" dirty="0"/>
              <a:t>rappresenta non solo un obbligo derivante da indicazioni programmatorie nazionali, bensì anche una necessità emergente dalla evoluzione della organizzazione della rete ospedaliera, anche in relazione ai molteplici effetti derivanti dalla introduzione del nuovo sistema di finanziamento.</a:t>
            </a:r>
          </a:p>
          <a:p>
            <a:pPr algn="ctr"/>
            <a:r>
              <a:rPr lang="it-IT" sz="4400" b="1" dirty="0" smtClean="0"/>
              <a:t> </a:t>
            </a:r>
          </a:p>
          <a:p>
            <a:pPr algn="ctr"/>
            <a:endParaRPr lang="it-IT" sz="4400" b="1" dirty="0"/>
          </a:p>
        </p:txBody>
      </p:sp>
    </p:spTree>
    <p:extLst>
      <p:ext uri="{BB962C8B-B14F-4D97-AF65-F5344CB8AC3E}">
        <p14:creationId xmlns:p14="http://schemas.microsoft.com/office/powerpoint/2010/main" val="3208158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Rettangolo 3"/>
          <p:cNvSpPr/>
          <p:nvPr/>
        </p:nvSpPr>
        <p:spPr>
          <a:xfrm>
            <a:off x="1608082" y="733246"/>
            <a:ext cx="8781953" cy="5693866"/>
          </a:xfrm>
          <a:prstGeom prst="rect">
            <a:avLst/>
          </a:prstGeom>
        </p:spPr>
        <p:txBody>
          <a:bodyPr wrap="square">
            <a:spAutoFit/>
          </a:bodyPr>
          <a:lstStyle/>
          <a:p>
            <a:pPr algn="just"/>
            <a:r>
              <a:rPr lang="it-IT" sz="2800" dirty="0">
                <a:latin typeface="Arial" panose="020B0604020202020204" pitchFamily="34" charset="0"/>
                <a:ea typeface="Times New Roman" panose="02020603050405020304" pitchFamily="18" charset="0"/>
              </a:rPr>
              <a:t>La necessità di programmare la rimodulazione della rete ospedaliera impone ora una diversificazione dell'offerta di assistenza residenziale in ambito ospedaliero secondo forme diversificate in base alle caratteristiche dei pazienti, acuti, post-acuti e lungodegenti, pazienti in situazione di temporanea non autosufficienza, con necessità; di riabilitazione a diversi livelli sia in ambito ospedaliero che extra-ospedaliero, rendendo necessaria una miglior definizione dei modelli organizzativi e gestionali correlati. Tale definizione va quindi posta in base sia alla complessità assistenziale che alla tipologia ed alla intensità di assistenza richiesta.</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71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Rettangolo 3"/>
          <p:cNvSpPr/>
          <p:nvPr/>
        </p:nvSpPr>
        <p:spPr>
          <a:xfrm>
            <a:off x="2198583" y="1894974"/>
            <a:ext cx="7850534" cy="3416320"/>
          </a:xfrm>
          <a:prstGeom prst="rect">
            <a:avLst/>
          </a:prstGeom>
        </p:spPr>
        <p:txBody>
          <a:bodyPr wrap="square">
            <a:spAutoFit/>
          </a:bodyPr>
          <a:lstStyle/>
          <a:p>
            <a:pPr algn="just"/>
            <a:r>
              <a:rPr lang="it-IT" sz="2400" dirty="0">
                <a:latin typeface="Arial" panose="020B0604020202020204" pitchFamily="34" charset="0"/>
                <a:ea typeface="Times New Roman" panose="02020603050405020304" pitchFamily="18" charset="0"/>
              </a:rPr>
              <a:t>Obiettivo specifico </a:t>
            </a:r>
            <a:r>
              <a:rPr lang="it-IT" sz="2400" dirty="0" smtClean="0">
                <a:latin typeface="Arial" panose="020B0604020202020204" pitchFamily="34" charset="0"/>
                <a:ea typeface="Times New Roman" panose="02020603050405020304" pitchFamily="18" charset="0"/>
              </a:rPr>
              <a:t>è </a:t>
            </a:r>
            <a:r>
              <a:rPr lang="it-IT" sz="2400" dirty="0">
                <a:latin typeface="Arial" panose="020B0604020202020204" pitchFamily="34" charset="0"/>
                <a:ea typeface="Times New Roman" panose="02020603050405020304" pitchFamily="18" charset="0"/>
              </a:rPr>
              <a:t>fornire </a:t>
            </a:r>
            <a:r>
              <a:rPr lang="it-IT" sz="2400" dirty="0" smtClean="0">
                <a:latin typeface="Arial" panose="020B0604020202020204" pitchFamily="34" charset="0"/>
                <a:ea typeface="Times New Roman" panose="02020603050405020304" pitchFamily="18" charset="0"/>
              </a:rPr>
              <a:t>alla nostra Azienda gli </a:t>
            </a:r>
            <a:r>
              <a:rPr lang="it-IT" sz="2400" dirty="0">
                <a:latin typeface="Arial" panose="020B0604020202020204" pitchFamily="34" charset="0"/>
                <a:ea typeface="Times New Roman" panose="02020603050405020304" pitchFamily="18" charset="0"/>
              </a:rPr>
              <a:t>strumenti necessari per rispondere alle diverse tipologie di bisogno attraverso </a:t>
            </a:r>
            <a:r>
              <a:rPr lang="it-IT" sz="2400" u="sng" dirty="0">
                <a:latin typeface="Arial" panose="020B0604020202020204" pitchFamily="34" charset="0"/>
                <a:ea typeface="Times New Roman" panose="02020603050405020304" pitchFamily="18" charset="0"/>
              </a:rPr>
              <a:t>diversificazione della risposta assistenziale</a:t>
            </a:r>
            <a:r>
              <a:rPr lang="it-IT" sz="2400" dirty="0">
                <a:latin typeface="Arial" panose="020B0604020202020204" pitchFamily="34" charset="0"/>
                <a:ea typeface="Times New Roman" panose="02020603050405020304" pitchFamily="18" charset="0"/>
              </a:rPr>
              <a:t> sia nell'ambito della stessa lungodegenza post-acuzie, sia in generale nell'organizzazione e programmazione aziendale delle attività assistenziali, al fine di graduare le possibili risposte assistenziali in sede ospedaliera ed </a:t>
            </a:r>
            <a:r>
              <a:rPr lang="it-IT" sz="2400" dirty="0" err="1">
                <a:latin typeface="Arial" panose="020B0604020202020204" pitchFamily="34" charset="0"/>
                <a:ea typeface="Times New Roman" panose="02020603050405020304" pitchFamily="18" charset="0"/>
              </a:rPr>
              <a:t>extraospedaliera</a:t>
            </a:r>
            <a:r>
              <a:rPr lang="it-IT" sz="2400" dirty="0">
                <a:latin typeface="Arial" panose="020B0604020202020204" pitchFamily="34" charset="0"/>
                <a:ea typeface="Times New Roman" panose="02020603050405020304" pitchFamily="18" charset="0"/>
              </a:rPr>
              <a:t>, con la conseguente diversa valorizzazione in termini economici</a:t>
            </a:r>
            <a:r>
              <a:rPr lang="it-IT" dirty="0">
                <a:latin typeface="Arial" panose="020B0604020202020204" pitchFamily="34" charset="0"/>
                <a:ea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5503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Rettangolo 3"/>
          <p:cNvSpPr/>
          <p:nvPr/>
        </p:nvSpPr>
        <p:spPr>
          <a:xfrm>
            <a:off x="2880902" y="1313875"/>
            <a:ext cx="6096000" cy="4524315"/>
          </a:xfrm>
          <a:prstGeom prst="rect">
            <a:avLst/>
          </a:prstGeom>
        </p:spPr>
        <p:txBody>
          <a:bodyPr>
            <a:spAutoFit/>
          </a:bodyPr>
          <a:lstStyle/>
          <a:p>
            <a:pPr algn="just">
              <a:spcAft>
                <a:spcPts val="0"/>
              </a:spcAft>
            </a:pPr>
            <a:r>
              <a:rPr lang="it-IT" sz="2400" dirty="0" smtClean="0">
                <a:latin typeface="Arial Narrow" panose="020B0606020202030204" pitchFamily="34" charset="0"/>
                <a:ea typeface="Times New Roman" panose="02020603050405020304" pitchFamily="18" charset="0"/>
              </a:rPr>
              <a:t>Dopo </a:t>
            </a:r>
            <a:r>
              <a:rPr lang="it-IT" sz="2400" dirty="0">
                <a:latin typeface="Arial Narrow" panose="020B0606020202030204" pitchFamily="34" charset="0"/>
                <a:ea typeface="Times New Roman" panose="02020603050405020304" pitchFamily="18" charset="0"/>
              </a:rPr>
              <a:t>una sperimentazione di circa </a:t>
            </a:r>
            <a:r>
              <a:rPr lang="it-IT" sz="2400" dirty="0" smtClean="0">
                <a:latin typeface="Arial Narrow" panose="020B0606020202030204" pitchFamily="34" charset="0"/>
                <a:ea typeface="Times New Roman" panose="02020603050405020304" pitchFamily="18" charset="0"/>
              </a:rPr>
              <a:t>8 </a:t>
            </a:r>
            <a:r>
              <a:rPr lang="it-IT" sz="2400" dirty="0">
                <a:latin typeface="Arial Narrow" panose="020B0606020202030204" pitchFamily="34" charset="0"/>
                <a:ea typeface="Times New Roman" panose="02020603050405020304" pitchFamily="18" charset="0"/>
              </a:rPr>
              <a:t>mesi dall’attivazione della LDPA / Geriatria  </a:t>
            </a:r>
            <a:r>
              <a:rPr lang="it-IT" sz="2400" dirty="0" smtClean="0">
                <a:latin typeface="Arial Narrow" panose="020B0606020202030204" pitchFamily="34" charset="0"/>
                <a:ea typeface="Times New Roman" panose="02020603050405020304" pitchFamily="18" charset="0"/>
              </a:rPr>
              <a:t>sono stati evidenziati alcuni </a:t>
            </a:r>
            <a:r>
              <a:rPr lang="it-IT" sz="2400" dirty="0">
                <a:latin typeface="Arial Narrow" panose="020B0606020202030204" pitchFamily="34" charset="0"/>
                <a:ea typeface="Times New Roman" panose="02020603050405020304" pitchFamily="18" charset="0"/>
              </a:rPr>
              <a:t>elementi valutativi </a:t>
            </a:r>
            <a:r>
              <a:rPr lang="it-IT" sz="2400" dirty="0" smtClean="0">
                <a:latin typeface="Arial Narrow" panose="020B0606020202030204" pitchFamily="34" charset="0"/>
                <a:ea typeface="Times New Roman" panose="02020603050405020304" pitchFamily="18" charset="0"/>
              </a:rPr>
              <a:t>.</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u="sng" dirty="0">
                <a:latin typeface="Arial Narrow" panose="020B0606020202030204" pitchFamily="34" charset="0"/>
                <a:ea typeface="Times New Roman" panose="02020603050405020304" pitchFamily="18" charset="0"/>
              </a:rPr>
              <a:t>VALUTAZIONE ATTIVITA’</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dirty="0">
                <a:latin typeface="Arial Narrow" panose="020B0606020202030204" pitchFamily="34" charset="0"/>
                <a:ea typeface="Times New Roman" panose="02020603050405020304" pitchFamily="18" charset="0"/>
              </a:rPr>
              <a:t>L’utilità della LDPA emerge come dai dati </a:t>
            </a:r>
            <a:r>
              <a:rPr lang="it-IT" sz="2400" dirty="0" smtClean="0">
                <a:latin typeface="Arial Narrow" panose="020B0606020202030204" pitchFamily="34" charset="0"/>
                <a:ea typeface="Times New Roman" panose="02020603050405020304" pitchFamily="18" charset="0"/>
              </a:rPr>
              <a:t>ottenuti:</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dirty="0">
                <a:latin typeface="Arial Narrow" panose="020B0606020202030204" pitchFamily="34" charset="0"/>
                <a:ea typeface="Times New Roman" panose="02020603050405020304" pitchFamily="18" charset="0"/>
              </a:rPr>
              <a:t>Riduzione dell’indice di performance </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dirty="0">
                <a:latin typeface="Arial Narrow" panose="020B0606020202030204" pitchFamily="34" charset="0"/>
                <a:ea typeface="Times New Roman" panose="02020603050405020304" pitchFamily="18" charset="0"/>
              </a:rPr>
              <a:t>Riduzione della degenza media </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dirty="0">
                <a:latin typeface="Arial Narrow" panose="020B0606020202030204" pitchFamily="34" charset="0"/>
                <a:ea typeface="Times New Roman" panose="02020603050405020304" pitchFamily="18" charset="0"/>
              </a:rPr>
              <a:t>Incremento del numero dei ricoveri in urgenza </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dirty="0">
                <a:latin typeface="Arial Narrow" panose="020B0606020202030204" pitchFamily="34" charset="0"/>
                <a:ea typeface="Times New Roman" panose="02020603050405020304" pitchFamily="18" charset="0"/>
              </a:rPr>
              <a:t>Un importante apporto  </a:t>
            </a:r>
            <a:r>
              <a:rPr lang="it-IT" sz="2400" dirty="0" err="1">
                <a:latin typeface="Arial Narrow" panose="020B0606020202030204" pitchFamily="34" charset="0"/>
                <a:ea typeface="Times New Roman" panose="02020603050405020304" pitchFamily="18" charset="0"/>
              </a:rPr>
              <a:t>e’</a:t>
            </a:r>
            <a:r>
              <a:rPr lang="it-IT" sz="2400" dirty="0">
                <a:latin typeface="Arial Narrow" panose="020B0606020202030204" pitchFamily="34" charset="0"/>
                <a:ea typeface="Times New Roman" panose="02020603050405020304" pitchFamily="18" charset="0"/>
              </a:rPr>
              <a:t> stato ottenuto   riguardo il contributo alla gestione della post acuzie degli altri reparti e della organizzazione dei percorsi delle </a:t>
            </a:r>
            <a:r>
              <a:rPr lang="it-IT" sz="2400" b="1" dirty="0">
                <a:latin typeface="Arial Narrow" panose="020B0606020202030204" pitchFamily="34" charset="0"/>
                <a:ea typeface="Times New Roman" panose="02020603050405020304" pitchFamily="18" charset="0"/>
              </a:rPr>
              <a:t>dimissioni protette </a:t>
            </a:r>
            <a:endParaRPr lang="it-IT"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6954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Rettangolo 3"/>
          <p:cNvSpPr/>
          <p:nvPr/>
        </p:nvSpPr>
        <p:spPr>
          <a:xfrm>
            <a:off x="3099058" y="408010"/>
            <a:ext cx="6096000" cy="6001643"/>
          </a:xfrm>
          <a:prstGeom prst="rect">
            <a:avLst/>
          </a:prstGeom>
        </p:spPr>
        <p:txBody>
          <a:bodyPr>
            <a:spAutoFit/>
          </a:bodyPr>
          <a:lstStyle/>
          <a:p>
            <a:pPr algn="just">
              <a:spcAft>
                <a:spcPts val="0"/>
              </a:spcAft>
            </a:pPr>
            <a:r>
              <a:rPr lang="it-IT" sz="2400" u="sng" dirty="0" smtClean="0">
                <a:latin typeface="Arial Narrow" panose="020B0606020202030204" pitchFamily="34" charset="0"/>
                <a:ea typeface="Times New Roman" panose="02020603050405020304" pitchFamily="18" charset="0"/>
              </a:rPr>
              <a:t>PROCEDURE DI AMMISSIONE </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dirty="0">
                <a:latin typeface="Arial Narrow" panose="020B0606020202030204" pitchFamily="34" charset="0"/>
                <a:ea typeface="Times New Roman" panose="02020603050405020304" pitchFamily="18" charset="0"/>
              </a:rPr>
              <a:t>Proposta di richiesta da compilare da parte dei Medici dei  Reparti   che fanno richiesta di ricovero presso LDPA </a:t>
            </a:r>
            <a:endParaRPr lang="it-IT" sz="2400" dirty="0">
              <a:latin typeface="Times New Roman" panose="02020603050405020304" pitchFamily="18" charset="0"/>
              <a:ea typeface="Times New Roman" panose="02020603050405020304" pitchFamily="18" charset="0"/>
            </a:endParaRPr>
          </a:p>
          <a:p>
            <a:pPr algn="just">
              <a:spcAft>
                <a:spcPts val="0"/>
              </a:spcAft>
            </a:pPr>
            <a:r>
              <a:rPr lang="it-IT" sz="2400" dirty="0">
                <a:latin typeface="Arial Narrow" panose="020B0606020202030204" pitchFamily="34" charset="0"/>
                <a:ea typeface="Times New Roman" panose="02020603050405020304" pitchFamily="18" charset="0"/>
              </a:rPr>
              <a:t> L’accettazione del ricovero presso LDPA verrà garantita, ovviamente essendoci il posto/letto,  con questi criteri  che si pongono all’attenzione della Direzione Sanitaria</a:t>
            </a:r>
            <a:endParaRPr lang="it-IT"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it-IT" sz="2400" dirty="0">
                <a:latin typeface="Arial Narrow" panose="020B0606020202030204" pitchFamily="34" charset="0"/>
                <a:ea typeface="Times New Roman" panose="02020603050405020304" pitchFamily="18" charset="0"/>
              </a:rPr>
              <a:t>Urgenza di posto letto da parte del reparto richiedente </a:t>
            </a:r>
            <a:endParaRPr lang="it-IT"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it-IT" sz="2400" dirty="0" err="1">
                <a:latin typeface="Arial Narrow" panose="020B0606020202030204" pitchFamily="34" charset="0"/>
                <a:ea typeface="Times New Roman" panose="02020603050405020304" pitchFamily="18" charset="0"/>
              </a:rPr>
              <a:t>Necessita’</a:t>
            </a:r>
            <a:r>
              <a:rPr lang="it-IT" sz="2400" dirty="0">
                <a:latin typeface="Arial Narrow" panose="020B0606020202030204" pitchFamily="34" charset="0"/>
                <a:ea typeface="Times New Roman" panose="02020603050405020304" pitchFamily="18" charset="0"/>
              </a:rPr>
              <a:t> di assistenza intensiva ( Pneumologia / Rianimazione ) che richiede una immediata </a:t>
            </a:r>
            <a:r>
              <a:rPr lang="it-IT" sz="2400" dirty="0" err="1">
                <a:latin typeface="Arial Narrow" panose="020B0606020202030204" pitchFamily="34" charset="0"/>
                <a:ea typeface="Times New Roman" panose="02020603050405020304" pitchFamily="18" charset="0"/>
              </a:rPr>
              <a:t>disponibilita’</a:t>
            </a:r>
            <a:r>
              <a:rPr lang="it-IT" sz="2400" dirty="0">
                <a:latin typeface="Arial Narrow" panose="020B0606020202030204" pitchFamily="34" charset="0"/>
                <a:ea typeface="Times New Roman" panose="02020603050405020304" pitchFamily="18" charset="0"/>
              </a:rPr>
              <a:t> di posto letto nel reparto richiedente</a:t>
            </a:r>
            <a:endParaRPr lang="it-IT"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it-IT" sz="2400" dirty="0" err="1">
                <a:latin typeface="Arial Narrow" panose="020B0606020202030204" pitchFamily="34" charset="0"/>
                <a:ea typeface="Times New Roman" panose="02020603050405020304" pitchFamily="18" charset="0"/>
              </a:rPr>
              <a:t>Necessita’</a:t>
            </a:r>
            <a:r>
              <a:rPr lang="it-IT" sz="2400" dirty="0">
                <a:latin typeface="Arial Narrow" panose="020B0606020202030204" pitchFamily="34" charset="0"/>
                <a:ea typeface="Times New Roman" panose="02020603050405020304" pitchFamily="18" charset="0"/>
              </a:rPr>
              <a:t> di posto letto per interventi chirurgici urgenti</a:t>
            </a:r>
            <a:endParaRPr lang="it-IT"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it-IT" sz="2400" dirty="0">
                <a:latin typeface="Arial Narrow" panose="020B0606020202030204" pitchFamily="34" charset="0"/>
                <a:ea typeface="Times New Roman" panose="02020603050405020304" pitchFamily="18" charset="0"/>
              </a:rPr>
              <a:t>Data di arrivo della richiesta</a:t>
            </a:r>
            <a:endParaRPr lang="it-IT"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1117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795130" y="493713"/>
            <a:ext cx="10791056" cy="900112"/>
          </a:xfrm>
        </p:spPr>
        <p:txBody>
          <a:bodyPr/>
          <a:lstStyle/>
          <a:p>
            <a:pPr eaLnBrk="1" hangingPunct="1">
              <a:defRPr/>
            </a:pPr>
            <a:r>
              <a:rPr lang="it-IT" sz="4000" smtClean="0"/>
              <a:t/>
            </a:r>
            <a:br>
              <a:rPr lang="it-IT" sz="4000" smtClean="0"/>
            </a:br>
            <a:r>
              <a:rPr lang="it-IT" sz="4000" smtClean="0"/>
              <a:t>IN </a:t>
            </a:r>
            <a:r>
              <a:rPr lang="it-IT" sz="4000"/>
              <a:t>CONCLUSIONE: </a:t>
            </a:r>
            <a:br>
              <a:rPr lang="it-IT" sz="4000"/>
            </a:br>
            <a:r>
              <a:rPr lang="en-GB" sz="4000" smtClean="0"/>
              <a:t> La Cura </a:t>
            </a:r>
            <a:r>
              <a:rPr lang="en-GB" sz="4000" dirty="0" err="1"/>
              <a:t>ed</a:t>
            </a:r>
            <a:r>
              <a:rPr lang="en-GB" sz="4000" dirty="0"/>
              <a:t> </a:t>
            </a:r>
            <a:r>
              <a:rPr lang="en-GB" sz="4000" dirty="0" err="1"/>
              <a:t>il</a:t>
            </a:r>
            <a:r>
              <a:rPr lang="en-GB" sz="4000" dirty="0"/>
              <a:t> Sistema di </a:t>
            </a:r>
            <a:r>
              <a:rPr lang="en-GB" sz="4000" dirty="0" err="1"/>
              <a:t>cura</a:t>
            </a:r>
            <a:r>
              <a:rPr lang="en-GB" sz="4000" dirty="0"/>
              <a:t> </a:t>
            </a:r>
            <a:r>
              <a:rPr lang="en-GB" sz="4000" dirty="0" err="1"/>
              <a:t>sono</a:t>
            </a:r>
            <a:r>
              <a:rPr lang="en-GB" sz="4000" dirty="0"/>
              <a:t> </a:t>
            </a:r>
            <a:r>
              <a:rPr lang="en-GB" sz="4000" dirty="0" err="1"/>
              <a:t>il</a:t>
            </a:r>
            <a:r>
              <a:rPr lang="en-GB" sz="4000" dirty="0"/>
              <a:t> </a:t>
            </a:r>
            <a:r>
              <a:rPr lang="en-GB" sz="4000" dirty="0" err="1"/>
              <a:t>risultato</a:t>
            </a:r>
            <a:r>
              <a:rPr lang="en-GB" sz="4000" dirty="0"/>
              <a:t> </a:t>
            </a:r>
            <a:r>
              <a:rPr lang="en-GB" sz="4000" err="1"/>
              <a:t>della</a:t>
            </a:r>
            <a:r>
              <a:rPr lang="en-GB" sz="4000"/>
              <a:t> </a:t>
            </a:r>
            <a:r>
              <a:rPr lang="en-GB" sz="4000" smtClean="0"/>
              <a:t>integrazione che non puo’ prescindere dalla comunicazione </a:t>
            </a:r>
            <a:endParaRPr lang="en-GB" sz="4000" dirty="0"/>
          </a:p>
        </p:txBody>
      </p:sp>
      <p:sp>
        <p:nvSpPr>
          <p:cNvPr id="8195" name="Oval 3"/>
          <p:cNvSpPr>
            <a:spLocks noChangeArrowheads="1"/>
          </p:cNvSpPr>
          <p:nvPr/>
        </p:nvSpPr>
        <p:spPr bwMode="auto">
          <a:xfrm>
            <a:off x="4781444" y="2514574"/>
            <a:ext cx="2232025" cy="2303462"/>
          </a:xfrm>
          <a:prstGeom prst="ellipse">
            <a:avLst/>
          </a:prstGeom>
          <a:solidFill>
            <a:schemeClr val="accent1">
              <a:lumMod val="60000"/>
              <a:lumOff val="40000"/>
            </a:schemeClr>
          </a:solidFill>
          <a:ln w="9525">
            <a:solidFill>
              <a:schemeClr val="tx1"/>
            </a:solidFill>
            <a:round/>
            <a:headEnd/>
            <a:tailEnd/>
          </a:ln>
          <a:effec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fontAlgn="base" hangingPunct="1">
              <a:spcBef>
                <a:spcPct val="0"/>
              </a:spcBef>
              <a:spcAft>
                <a:spcPct val="0"/>
              </a:spcAft>
            </a:pPr>
            <a:r>
              <a:rPr lang="en-GB" sz="2400">
                <a:solidFill>
                  <a:srgbClr val="FFFFFF"/>
                </a:solidFill>
                <a:latin typeface="Arial" panose="020B0604020202020204" pitchFamily="34" charset="0"/>
              </a:rPr>
              <a:t>Cure Primarie  </a:t>
            </a:r>
          </a:p>
        </p:txBody>
      </p:sp>
      <p:sp>
        <p:nvSpPr>
          <p:cNvPr id="33796" name="Oval 4"/>
          <p:cNvSpPr>
            <a:spLocks noChangeArrowheads="1"/>
          </p:cNvSpPr>
          <p:nvPr/>
        </p:nvSpPr>
        <p:spPr bwMode="auto">
          <a:xfrm>
            <a:off x="7232595" y="4620609"/>
            <a:ext cx="1944687" cy="1944687"/>
          </a:xfrm>
          <a:prstGeom prst="ellipse">
            <a:avLst/>
          </a:prstGeom>
          <a:solidFill>
            <a:schemeClr val="accent2">
              <a:lumMod val="60000"/>
              <a:lumOff val="40000"/>
            </a:schemeClr>
          </a:solidFill>
          <a:ln w="9525">
            <a:solidFill>
              <a:schemeClr val="tx1"/>
            </a:solidFill>
            <a:round/>
            <a:headEnd/>
            <a:tailEnd/>
          </a:ln>
          <a:effec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fontAlgn="base" hangingPunct="1">
              <a:spcBef>
                <a:spcPct val="0"/>
              </a:spcBef>
              <a:spcAft>
                <a:spcPct val="0"/>
              </a:spcAft>
            </a:pPr>
            <a:r>
              <a:rPr lang="en-GB" sz="2400">
                <a:solidFill>
                  <a:srgbClr val="FFFFFF"/>
                </a:solidFill>
                <a:latin typeface="Arial" panose="020B0604020202020204" pitchFamily="34" charset="0"/>
              </a:rPr>
              <a:t>Ricovero </a:t>
            </a:r>
          </a:p>
        </p:txBody>
      </p:sp>
      <p:sp>
        <p:nvSpPr>
          <p:cNvPr id="33797" name="Oval 5"/>
          <p:cNvSpPr>
            <a:spLocks noChangeArrowheads="1"/>
          </p:cNvSpPr>
          <p:nvPr/>
        </p:nvSpPr>
        <p:spPr bwMode="auto">
          <a:xfrm>
            <a:off x="2578495" y="3529309"/>
            <a:ext cx="2807983" cy="2545691"/>
          </a:xfrm>
          <a:prstGeom prst="ellipse">
            <a:avLst/>
          </a:prstGeom>
          <a:solidFill>
            <a:srgbClr val="FF0000"/>
          </a:solidFill>
          <a:ln w="9525">
            <a:solidFill>
              <a:schemeClr val="tx1"/>
            </a:solidFill>
            <a:round/>
            <a:headEnd/>
            <a:tailEnd/>
          </a:ln>
          <a:effec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fontAlgn="base" hangingPunct="1">
              <a:spcBef>
                <a:spcPct val="0"/>
              </a:spcBef>
              <a:spcAft>
                <a:spcPct val="0"/>
              </a:spcAft>
            </a:pPr>
            <a:r>
              <a:rPr lang="en-GB" sz="2400">
                <a:solidFill>
                  <a:srgbClr val="FFFFFF"/>
                </a:solidFill>
                <a:latin typeface="Arial" panose="020B0604020202020204" pitchFamily="34" charset="0"/>
              </a:rPr>
              <a:t>Assistenza Sociale  </a:t>
            </a:r>
          </a:p>
        </p:txBody>
      </p:sp>
      <p:sp>
        <p:nvSpPr>
          <p:cNvPr id="33798" name="Oval 6"/>
          <p:cNvSpPr>
            <a:spLocks noChangeArrowheads="1"/>
          </p:cNvSpPr>
          <p:nvPr/>
        </p:nvSpPr>
        <p:spPr bwMode="auto">
          <a:xfrm>
            <a:off x="6898294" y="2514574"/>
            <a:ext cx="2613290" cy="2502158"/>
          </a:xfrm>
          <a:prstGeom prst="ellipse">
            <a:avLst/>
          </a:prstGeom>
          <a:solidFill>
            <a:srgbClr val="92D050"/>
          </a:solidFill>
          <a:ln w="9525">
            <a:solidFill>
              <a:schemeClr val="tx1"/>
            </a:solidFill>
            <a:round/>
            <a:headEnd/>
            <a:tailEnd/>
          </a:ln>
          <a:effec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fontAlgn="base" hangingPunct="1">
              <a:spcBef>
                <a:spcPct val="0"/>
              </a:spcBef>
              <a:spcAft>
                <a:spcPct val="0"/>
              </a:spcAft>
            </a:pPr>
            <a:r>
              <a:rPr lang="en-GB" sz="2400">
                <a:solidFill>
                  <a:srgbClr val="FFFFFF"/>
                </a:solidFill>
                <a:latin typeface="Arial" panose="020B0604020202020204" pitchFamily="34" charset="0"/>
              </a:rPr>
              <a:t> Cure Ospedaliere </a:t>
            </a:r>
          </a:p>
        </p:txBody>
      </p:sp>
      <p:sp>
        <p:nvSpPr>
          <p:cNvPr id="33800" name="Oval 8"/>
          <p:cNvSpPr>
            <a:spLocks noChangeArrowheads="1"/>
          </p:cNvSpPr>
          <p:nvPr/>
        </p:nvSpPr>
        <p:spPr bwMode="auto">
          <a:xfrm>
            <a:off x="5193495" y="4039467"/>
            <a:ext cx="2309833" cy="2300485"/>
          </a:xfrm>
          <a:prstGeom prst="ellipse">
            <a:avLst/>
          </a:prstGeom>
          <a:solidFill>
            <a:srgbClr val="00B0F0"/>
          </a:solidFill>
          <a:ln w="9525">
            <a:solidFill>
              <a:schemeClr val="tx1"/>
            </a:solidFill>
            <a:round/>
            <a:headEnd/>
            <a:tailEnd/>
          </a:ln>
          <a:effec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fontAlgn="base" hangingPunct="1">
              <a:spcBef>
                <a:spcPct val="0"/>
              </a:spcBef>
              <a:spcAft>
                <a:spcPct val="0"/>
              </a:spcAft>
            </a:pPr>
            <a:r>
              <a:rPr lang="en-GB" sz="2400" dirty="0">
                <a:solidFill>
                  <a:srgbClr val="FFFFFF"/>
                </a:solidFill>
                <a:latin typeface="Arial" panose="020B0604020202020204" pitchFamily="34" charset="0"/>
              </a:rPr>
              <a:t>Cure </a:t>
            </a:r>
            <a:r>
              <a:rPr lang="en-GB" sz="2400" dirty="0" err="1">
                <a:solidFill>
                  <a:srgbClr val="FFFFFF"/>
                </a:solidFill>
                <a:latin typeface="Arial" panose="020B0604020202020204" pitchFamily="34" charset="0"/>
              </a:rPr>
              <a:t>Intermedie</a:t>
            </a:r>
            <a:r>
              <a:rPr lang="en-GB" sz="2400" dirty="0">
                <a:solidFill>
                  <a:srgbClr val="FFFFFF"/>
                </a:solidFill>
                <a:latin typeface="Arial" panose="020B0604020202020204" pitchFamily="34" charset="0"/>
              </a:rPr>
              <a:t>  </a:t>
            </a:r>
          </a:p>
        </p:txBody>
      </p:sp>
    </p:spTree>
    <p:extLst>
      <p:ext uri="{BB962C8B-B14F-4D97-AF65-F5344CB8AC3E}">
        <p14:creationId xmlns:p14="http://schemas.microsoft.com/office/powerpoint/2010/main" val="844588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P spid="33798" grpId="0" animBg="1"/>
      <p:bldP spid="3380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ma 3"/>
          <p:cNvGraphicFramePr/>
          <p:nvPr>
            <p:extLst>
              <p:ext uri="{D42A27DB-BD31-4B8C-83A1-F6EECF244321}">
                <p14:modId xmlns:p14="http://schemas.microsoft.com/office/powerpoint/2010/main" val="3285768836"/>
              </p:ext>
            </p:extLst>
          </p:nvPr>
        </p:nvGraphicFramePr>
        <p:xfrm>
          <a:off x="2049039" y="136713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3526971" y="0"/>
            <a:ext cx="8485178" cy="707886"/>
          </a:xfrm>
          <a:prstGeom prst="rect">
            <a:avLst/>
          </a:prstGeom>
          <a:noFill/>
        </p:spPr>
        <p:txBody>
          <a:bodyPr wrap="square" rtlCol="0">
            <a:spAutoFit/>
          </a:bodyPr>
          <a:lstStyle/>
          <a:p>
            <a:r>
              <a:rPr lang="it-IT" sz="4000" b="1" dirty="0" smtClean="0">
                <a:solidFill>
                  <a:srgbClr val="FF0000"/>
                </a:solidFill>
              </a:rPr>
              <a:t>PROBLEMATICHE APERTE</a:t>
            </a:r>
            <a:endParaRPr lang="it-IT" sz="4000" b="1" dirty="0">
              <a:solidFill>
                <a:srgbClr val="FF0000"/>
              </a:solidFill>
            </a:endParaRPr>
          </a:p>
        </p:txBody>
      </p:sp>
    </p:spTree>
    <p:extLst>
      <p:ext uri="{BB962C8B-B14F-4D97-AF65-F5344CB8AC3E}">
        <p14:creationId xmlns:p14="http://schemas.microsoft.com/office/powerpoint/2010/main" val="1194150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pic>
        <p:nvPicPr>
          <p:cNvPr id="4098" name="Picture 2" descr="G:\DIDATTICA 2014\CONGRESSO CONT ASSIST ROMA\ARGENTOVIVO PASSIDARGENTO\argentovivo.JPG"/>
          <p:cNvPicPr>
            <a:picLocks noChangeAspect="1" noChangeArrowheads="1"/>
          </p:cNvPicPr>
          <p:nvPr/>
        </p:nvPicPr>
        <p:blipFill>
          <a:blip r:embed="rId4" cstate="print"/>
          <a:srcRect/>
          <a:stretch>
            <a:fillRect/>
          </a:stretch>
        </p:blipFill>
        <p:spPr bwMode="auto">
          <a:xfrm>
            <a:off x="1585000" y="806392"/>
            <a:ext cx="8701744" cy="5279098"/>
          </a:xfrm>
          <a:prstGeom prst="rect">
            <a:avLst/>
          </a:prstGeom>
          <a:noFill/>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pic>
        <p:nvPicPr>
          <p:cNvPr id="5122" name="Picture 2" descr="G:\DIDATTICA 2014\CONGRESSO CONT ASSIST ROMA\ARGENTOVIVO PASSIDARGENTO\argentovivo3.JPG"/>
          <p:cNvPicPr>
            <a:picLocks noChangeAspect="1" noChangeArrowheads="1"/>
          </p:cNvPicPr>
          <p:nvPr/>
        </p:nvPicPr>
        <p:blipFill>
          <a:blip r:embed="rId4" cstate="print"/>
          <a:srcRect/>
          <a:stretch>
            <a:fillRect/>
          </a:stretch>
        </p:blipFill>
        <p:spPr bwMode="auto">
          <a:xfrm>
            <a:off x="1050685" y="1149645"/>
            <a:ext cx="9963766" cy="5146052"/>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sp>
        <p:nvSpPr>
          <p:cNvPr id="3" name="CasellaDiTesto 2"/>
          <p:cNvSpPr txBox="1"/>
          <p:nvPr/>
        </p:nvSpPr>
        <p:spPr>
          <a:xfrm>
            <a:off x="1650124" y="1093076"/>
            <a:ext cx="8082455" cy="6124754"/>
          </a:xfrm>
          <a:prstGeom prst="rect">
            <a:avLst/>
          </a:prstGeom>
          <a:noFill/>
        </p:spPr>
        <p:txBody>
          <a:bodyPr wrap="square" rtlCol="0">
            <a:spAutoFit/>
          </a:bodyPr>
          <a:lstStyle/>
          <a:p>
            <a:pPr algn="ctr"/>
            <a:r>
              <a:rPr lang="it-IT" sz="2400" b="1" dirty="0" smtClean="0"/>
              <a:t>WORL HEALTH ORGANISATION ( WHO) : </a:t>
            </a:r>
          </a:p>
          <a:p>
            <a:pPr algn="ctr"/>
            <a:r>
              <a:rPr lang="it-IT" sz="2400" b="1" dirty="0" smtClean="0">
                <a:hlinkClick r:id="rId3"/>
              </a:rPr>
              <a:t>http://www.who.int/</a:t>
            </a:r>
            <a:r>
              <a:rPr lang="it-IT" sz="2400" b="1" dirty="0" err="1" smtClean="0">
                <a:hlinkClick r:id="rId3"/>
              </a:rPr>
              <a:t>topics</a:t>
            </a:r>
            <a:r>
              <a:rPr lang="it-IT" sz="2400" b="1" dirty="0" smtClean="0">
                <a:hlinkClick r:id="rId3"/>
              </a:rPr>
              <a:t>/</a:t>
            </a:r>
            <a:r>
              <a:rPr lang="it-IT" sz="2400" b="1" dirty="0" err="1" smtClean="0">
                <a:hlinkClick r:id="rId3"/>
              </a:rPr>
              <a:t>ageing</a:t>
            </a:r>
            <a:r>
              <a:rPr lang="it-IT" sz="2400" b="1" dirty="0" smtClean="0">
                <a:hlinkClick r:id="rId3"/>
              </a:rPr>
              <a:t>/en</a:t>
            </a:r>
            <a:endParaRPr lang="it-IT" sz="2400" b="1" dirty="0" smtClean="0"/>
          </a:p>
          <a:p>
            <a:pPr algn="ctr"/>
            <a:endParaRPr lang="it-IT" sz="2400" b="1" dirty="0" smtClean="0"/>
          </a:p>
          <a:p>
            <a:pPr algn="ctr"/>
            <a:r>
              <a:rPr lang="it-IT" sz="4400" b="1" dirty="0" smtClean="0"/>
              <a:t>L’INVECCHIAMENTO DELLA POPOLAZIONE E’ UN FENOMENO GLOBALE</a:t>
            </a:r>
          </a:p>
          <a:p>
            <a:r>
              <a:rPr lang="it-IT" sz="2800" b="1" dirty="0" smtClean="0"/>
              <a:t>NEL 2050 LE PERSONE &gt; 60 AA SARANNO 2 MILIARDI</a:t>
            </a:r>
          </a:p>
          <a:p>
            <a:r>
              <a:rPr lang="it-IT" sz="2800" b="1" dirty="0" smtClean="0"/>
              <a:t>RAPPRESENTERANNO CIRCA UN QUARTO (22%) DELLA POPOLAZIONE MONDIALE</a:t>
            </a:r>
          </a:p>
          <a:p>
            <a:r>
              <a:rPr lang="it-IT" sz="2800" b="1" dirty="0" smtClean="0"/>
              <a:t>NELLA EU L’AUMENTO SARA’ VERTIGINOSO, PASSANDO DA 87 MIL </a:t>
            </a:r>
            <a:r>
              <a:rPr lang="it-IT" sz="2800" b="1" dirty="0" err="1" smtClean="0"/>
              <a:t>DI</a:t>
            </a:r>
            <a:r>
              <a:rPr lang="it-IT" sz="2800" b="1" dirty="0" smtClean="0"/>
              <a:t> PERSONE A CIRCA 148 MIL</a:t>
            </a:r>
          </a:p>
          <a:p>
            <a:endParaRPr lang="it-IT" sz="2400" b="1" dirty="0" smtClean="0"/>
          </a:p>
          <a:p>
            <a:endParaRPr lang="it-IT" sz="2400" b="1" dirty="0"/>
          </a:p>
        </p:txBody>
      </p:sp>
      <p:pic>
        <p:nvPicPr>
          <p:cNvPr id="4" name="Picture 2" descr="C:\Users\SERGIO\Desktop\SANITAAMICA.JPG"/>
          <p:cNvPicPr>
            <a:picLocks noChangeAspect="1" noChangeArrowheads="1"/>
          </p:cNvPicPr>
          <p:nvPr/>
        </p:nvPicPr>
        <p:blipFill>
          <a:blip r:embed="rId4"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dinemediciterni.it/images/stories/2014_comunicazione%20intraprofessiona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06" y="160162"/>
            <a:ext cx="1326991" cy="175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972" y="2910746"/>
            <a:ext cx="3540196" cy="3751311"/>
          </a:xfrm>
          <a:prstGeom prst="rect">
            <a:avLst/>
          </a:prstGeom>
        </p:spPr>
      </p:pic>
      <p:sp>
        <p:nvSpPr>
          <p:cNvPr id="6" name="CasellaDiTesto 5"/>
          <p:cNvSpPr txBox="1"/>
          <p:nvPr/>
        </p:nvSpPr>
        <p:spPr>
          <a:xfrm>
            <a:off x="2481943" y="602027"/>
            <a:ext cx="8570370" cy="2062103"/>
          </a:xfrm>
          <a:prstGeom prst="rect">
            <a:avLst/>
          </a:prstGeom>
          <a:noFill/>
        </p:spPr>
        <p:txBody>
          <a:bodyPr wrap="square" rtlCol="0">
            <a:spAutoFit/>
          </a:bodyPr>
          <a:lstStyle/>
          <a:p>
            <a:pPr algn="ctr"/>
            <a:r>
              <a:rPr lang="it-IT" sz="3200" b="1" dirty="0" smtClean="0">
                <a:solidFill>
                  <a:srgbClr val="FF0000"/>
                </a:solidFill>
              </a:rPr>
              <a:t>IMPLEMENTARE </a:t>
            </a:r>
            <a:r>
              <a:rPr lang="it-IT" sz="3200" b="1" u="sng" dirty="0" smtClean="0">
                <a:solidFill>
                  <a:srgbClr val="FF0000"/>
                </a:solidFill>
              </a:rPr>
              <a:t>CIASCUNO PER LE PROPRIE COMPETENZE </a:t>
            </a:r>
            <a:r>
              <a:rPr lang="it-IT" sz="3200" b="1" dirty="0" smtClean="0">
                <a:solidFill>
                  <a:srgbClr val="FF0000"/>
                </a:solidFill>
              </a:rPr>
              <a:t>LE CAPACITA’ GESTIONALI, LA CLINICAL GOVERNANCE E LA CAPACITA’ COMUNICATIVA PERSONALE </a:t>
            </a:r>
            <a:endParaRPr lang="it-IT" sz="3200" b="1" dirty="0">
              <a:solidFill>
                <a:srgbClr val="FF0000"/>
              </a:solidFill>
            </a:endParaRPr>
          </a:p>
        </p:txBody>
      </p:sp>
    </p:spTree>
    <p:extLst>
      <p:ext uri="{BB962C8B-B14F-4D97-AF65-F5344CB8AC3E}">
        <p14:creationId xmlns:p14="http://schemas.microsoft.com/office/powerpoint/2010/main" val="1860499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pPr eaLnBrk="1" hangingPunct="1"/>
            <a:endParaRPr lang="it-IT" smtClean="0"/>
          </a:p>
        </p:txBody>
      </p:sp>
      <p:sp>
        <p:nvSpPr>
          <p:cNvPr id="7171" name="Rectangle 3"/>
          <p:cNvSpPr>
            <a:spLocks noGrp="1" noChangeArrowheads="1"/>
          </p:cNvSpPr>
          <p:nvPr>
            <p:ph type="subTitle" idx="1"/>
          </p:nvPr>
        </p:nvSpPr>
        <p:spPr/>
        <p:txBody>
          <a:bodyPr/>
          <a:lstStyle/>
          <a:p>
            <a:pPr eaLnBrk="1" hangingPunct="1">
              <a:defRPr/>
            </a:pPr>
            <a:endParaRPr lang="it-IT"/>
          </a:p>
        </p:txBody>
      </p:sp>
      <p:pic>
        <p:nvPicPr>
          <p:cNvPr id="60420" name="Picture 4" descr="prova-animazione-puzzle-1"/>
          <p:cNvPicPr>
            <a:picLocks noChangeAspect="1" noChangeArrowheads="1" noCrop="1"/>
          </p:cNvPicPr>
          <p:nvPr/>
        </p:nvPicPr>
        <p:blipFill>
          <a:blip r:embed="rId3" cstate="print"/>
          <a:srcRect/>
          <a:stretch>
            <a:fillRect/>
          </a:stretch>
        </p:blipFill>
        <p:spPr bwMode="auto">
          <a:xfrm>
            <a:off x="4032251" y="1"/>
            <a:ext cx="8159749" cy="4868863"/>
          </a:xfrm>
          <a:prstGeom prst="rect">
            <a:avLst/>
          </a:prstGeom>
          <a:noFill/>
          <a:ln w="9525">
            <a:noFill/>
            <a:miter lim="800000"/>
            <a:headEnd/>
            <a:tailEnd/>
          </a:ln>
        </p:spPr>
      </p:pic>
      <p:pic>
        <p:nvPicPr>
          <p:cNvPr id="60421" name="Picture 6" descr="8 old"/>
          <p:cNvPicPr>
            <a:picLocks noChangeAspect="1" noChangeArrowheads="1"/>
          </p:cNvPicPr>
          <p:nvPr/>
        </p:nvPicPr>
        <p:blipFill>
          <a:blip r:embed="rId4" cstate="print"/>
          <a:srcRect/>
          <a:stretch>
            <a:fillRect/>
          </a:stretch>
        </p:blipFill>
        <p:spPr bwMode="auto">
          <a:xfrm>
            <a:off x="1" y="0"/>
            <a:ext cx="4078817" cy="6858000"/>
          </a:xfrm>
          <a:prstGeom prst="rect">
            <a:avLst/>
          </a:prstGeom>
          <a:noFill/>
          <a:ln w="9525">
            <a:noFill/>
            <a:miter lim="800000"/>
            <a:headEnd/>
            <a:tailEnd/>
          </a:ln>
        </p:spPr>
      </p:pic>
      <p:sp>
        <p:nvSpPr>
          <p:cNvPr id="60422" name="Text Box 7"/>
          <p:cNvSpPr txBox="1">
            <a:spLocks noChangeArrowheads="1"/>
          </p:cNvSpPr>
          <p:nvPr/>
        </p:nvSpPr>
        <p:spPr bwMode="auto">
          <a:xfrm>
            <a:off x="4751918" y="5118100"/>
            <a:ext cx="7200900" cy="1739900"/>
          </a:xfrm>
          <a:prstGeom prst="rect">
            <a:avLst/>
          </a:prstGeom>
          <a:noFill/>
          <a:ln w="9525" algn="ctr">
            <a:noFill/>
            <a:miter lim="800000"/>
            <a:headEnd/>
            <a:tailEnd/>
          </a:ln>
        </p:spPr>
        <p:txBody>
          <a:bodyPr>
            <a:spAutoFit/>
          </a:bodyPr>
          <a:lstStyle/>
          <a:p>
            <a:pPr>
              <a:spcBef>
                <a:spcPct val="50000"/>
              </a:spcBef>
            </a:pPr>
            <a:r>
              <a:rPr lang="it-IT" b="1">
                <a:solidFill>
                  <a:srgbClr val="FF3300"/>
                </a:solidFill>
              </a:rPr>
              <a:t>La speranza ha due bellissimi figli:</a:t>
            </a:r>
            <a:br>
              <a:rPr lang="it-IT" b="1">
                <a:solidFill>
                  <a:srgbClr val="FF3300"/>
                </a:solidFill>
              </a:rPr>
            </a:br>
            <a:r>
              <a:rPr lang="it-IT" b="1">
                <a:solidFill>
                  <a:srgbClr val="FF3300"/>
                </a:solidFill>
              </a:rPr>
              <a:t>lo sdegno e il coraggio.</a:t>
            </a:r>
            <a:br>
              <a:rPr lang="it-IT" b="1">
                <a:solidFill>
                  <a:srgbClr val="FF3300"/>
                </a:solidFill>
              </a:rPr>
            </a:br>
            <a:r>
              <a:rPr lang="it-IT" b="1">
                <a:solidFill>
                  <a:srgbClr val="FF3300"/>
                </a:solidFill>
              </a:rPr>
              <a:t>Sdegno per le cose come sono,</a:t>
            </a:r>
            <a:br>
              <a:rPr lang="it-IT" b="1">
                <a:solidFill>
                  <a:srgbClr val="FF3300"/>
                </a:solidFill>
              </a:rPr>
            </a:br>
            <a:r>
              <a:rPr lang="it-IT" b="1">
                <a:solidFill>
                  <a:srgbClr val="FF3300"/>
                </a:solidFill>
              </a:rPr>
              <a:t>il coraggio per cambiare. </a:t>
            </a:r>
            <a:br>
              <a:rPr lang="it-IT" b="1">
                <a:solidFill>
                  <a:srgbClr val="FF3300"/>
                </a:solidFill>
              </a:rPr>
            </a:br>
            <a:r>
              <a:rPr lang="it-IT" b="1">
                <a:solidFill>
                  <a:srgbClr val="FF3300"/>
                </a:solidFill>
              </a:rPr>
              <a:t>( Sant'Agostino)</a:t>
            </a:r>
            <a:br>
              <a:rPr lang="it-IT" b="1">
                <a:solidFill>
                  <a:srgbClr val="FF3300"/>
                </a:solidFill>
              </a:rPr>
            </a:br>
            <a:endParaRPr lang="it-IT" b="1">
              <a:solidFill>
                <a:srgbClr val="FF33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1"/>
          <p:cNvSpPr>
            <a:spLocks noGrp="1"/>
          </p:cNvSpPr>
          <p:nvPr>
            <p:ph type="sldNum" sz="quarter" idx="12"/>
          </p:nvPr>
        </p:nvSpPr>
        <p:spPr/>
        <p:txBody>
          <a:bodyPr/>
          <a:lstStyle/>
          <a:p>
            <a:pPr>
              <a:defRPr/>
            </a:pPr>
            <a:fld id="{CD9037E7-9511-4F9D-B2AD-D7BBF3D6C23A}" type="slidenum">
              <a:rPr lang="it-IT"/>
              <a:pPr>
                <a:defRPr/>
              </a:pPr>
              <a:t>5</a:t>
            </a:fld>
            <a:endParaRPr lang="it-IT"/>
          </a:p>
        </p:txBody>
      </p:sp>
      <p:sp>
        <p:nvSpPr>
          <p:cNvPr id="9219"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C2FDEC9-6BFF-453D-AD5E-E970526BFE37}" type="slidenum">
              <a:rPr lang="it-IT" sz="1400">
                <a:latin typeface="Calibri" pitchFamily="34" charset="0"/>
              </a:rPr>
              <a:pPr algn="r"/>
              <a:t>5</a:t>
            </a:fld>
            <a:endParaRPr lang="it-IT" sz="1400">
              <a:latin typeface="Calibri" pitchFamily="34" charset="0"/>
            </a:endParaRPr>
          </a:p>
        </p:txBody>
      </p:sp>
      <p:sp>
        <p:nvSpPr>
          <p:cNvPr id="9220"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0699311-69E9-446F-B0EA-FC3ACA96A098}" type="slidenum">
              <a:rPr lang="it-IT" sz="1400">
                <a:latin typeface="Calibri" pitchFamily="34" charset="0"/>
              </a:rPr>
              <a:pPr algn="r"/>
              <a:t>5</a:t>
            </a:fld>
            <a:endParaRPr lang="it-IT" sz="1400">
              <a:latin typeface="Calibri" pitchFamily="34" charset="0"/>
            </a:endParaRPr>
          </a:p>
        </p:txBody>
      </p:sp>
      <p:sp>
        <p:nvSpPr>
          <p:cNvPr id="9221"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D95DCFE4-78D3-4887-B860-4CC3ABE0AC27}" type="slidenum">
              <a:rPr lang="it-IT" sz="1400">
                <a:latin typeface="Calibri" pitchFamily="34" charset="0"/>
              </a:rPr>
              <a:pPr algn="r"/>
              <a:t>5</a:t>
            </a:fld>
            <a:endParaRPr lang="it-IT" sz="1400">
              <a:latin typeface="Calibri" pitchFamily="34" charset="0"/>
            </a:endParaRPr>
          </a:p>
        </p:txBody>
      </p:sp>
      <p:pic>
        <p:nvPicPr>
          <p:cNvPr id="6" name="Picture 2" descr="C:\Users\SERGIO\Desktop\ecm 2010 mgp\BRI005-HELLSGATE2.jpg"/>
          <p:cNvPicPr>
            <a:picLocks noChangeAspect="1" noChangeArrowheads="1"/>
          </p:cNvPicPr>
          <p:nvPr/>
        </p:nvPicPr>
        <p:blipFill>
          <a:blip r:embed="rId3" cstate="print">
            <a:lum bright="38000" contrast="-74000"/>
          </a:blip>
          <a:srcRect/>
          <a:stretch>
            <a:fillRect/>
          </a:stretch>
        </p:blipFill>
        <p:spPr bwMode="auto">
          <a:xfrm>
            <a:off x="0" y="0"/>
            <a:ext cx="12192000" cy="6784824"/>
          </a:xfrm>
          <a:prstGeom prst="rect">
            <a:avLst/>
          </a:prstGeom>
          <a:solidFill>
            <a:schemeClr val="bg1"/>
          </a:solidFill>
          <a:effectLst>
            <a:glow rad="101600">
              <a:schemeClr val="accent4">
                <a:satMod val="175000"/>
                <a:alpha val="40000"/>
              </a:schemeClr>
            </a:glow>
          </a:effectLst>
        </p:spPr>
      </p:pic>
      <p:pic>
        <p:nvPicPr>
          <p:cNvPr id="9223" name="Picture 10"/>
          <p:cNvPicPr>
            <a:picLocks noChangeAspect="1" noChangeArrowheads="1"/>
          </p:cNvPicPr>
          <p:nvPr/>
        </p:nvPicPr>
        <p:blipFill>
          <a:blip r:embed="rId4" cstate="print"/>
          <a:srcRect/>
          <a:stretch>
            <a:fillRect/>
          </a:stretch>
        </p:blipFill>
        <p:spPr bwMode="auto">
          <a:xfrm>
            <a:off x="1" y="1"/>
            <a:ext cx="2190751" cy="714375"/>
          </a:xfrm>
          <a:prstGeom prst="rect">
            <a:avLst/>
          </a:prstGeom>
          <a:solidFill>
            <a:schemeClr val="accent1">
              <a:alpha val="3137"/>
            </a:schemeClr>
          </a:solidFill>
          <a:ln w="9525">
            <a:noFill/>
            <a:miter lim="800000"/>
            <a:headEnd/>
            <a:tailEnd/>
          </a:ln>
        </p:spPr>
      </p:pic>
      <p:pic>
        <p:nvPicPr>
          <p:cNvPr id="9225" name="Immagine 8" descr="http://www.un.org/esa/socdev/ageing/images/demographic/image047.gif"/>
          <p:cNvPicPr>
            <a:picLocks noChangeAspect="1" noChangeArrowheads="1"/>
          </p:cNvPicPr>
          <p:nvPr/>
        </p:nvPicPr>
        <p:blipFill>
          <a:blip r:embed="rId5" cstate="print"/>
          <a:srcRect/>
          <a:stretch>
            <a:fillRect/>
          </a:stretch>
        </p:blipFill>
        <p:spPr bwMode="auto">
          <a:xfrm>
            <a:off x="857251" y="1857375"/>
            <a:ext cx="10477500" cy="4572000"/>
          </a:xfrm>
          <a:prstGeom prst="rect">
            <a:avLst/>
          </a:prstGeom>
          <a:noFill/>
          <a:ln w="9525">
            <a:noFill/>
            <a:miter lim="800000"/>
            <a:headEnd/>
            <a:tailEnd/>
          </a:ln>
        </p:spPr>
      </p:pic>
      <p:sp>
        <p:nvSpPr>
          <p:cNvPr id="9226" name="Rectangle 1"/>
          <p:cNvSpPr>
            <a:spLocks noChangeArrowheads="1"/>
          </p:cNvSpPr>
          <p:nvPr/>
        </p:nvSpPr>
        <p:spPr bwMode="auto">
          <a:xfrm>
            <a:off x="1" y="1428750"/>
            <a:ext cx="11620500" cy="369888"/>
          </a:xfrm>
          <a:prstGeom prst="rect">
            <a:avLst/>
          </a:prstGeom>
          <a:noFill/>
          <a:ln w="9525">
            <a:noFill/>
            <a:miter lim="800000"/>
            <a:headEnd/>
            <a:tailEnd/>
          </a:ln>
        </p:spPr>
        <p:txBody>
          <a:bodyPr anchor="ctr">
            <a:spAutoFit/>
          </a:bodyPr>
          <a:lstStyle/>
          <a:p>
            <a:pPr algn="ctr"/>
            <a:r>
              <a:rPr lang="en-US" b="1">
                <a:solidFill>
                  <a:srgbClr val="000000"/>
                </a:solidFill>
                <a:latin typeface="Calibri" pitchFamily="34" charset="0"/>
                <a:ea typeface="Calibri" pitchFamily="34" charset="0"/>
                <a:cs typeface="Times New Roman" pitchFamily="18" charset="0"/>
              </a:rPr>
              <a:t>Age composition of people aged 65 or over ( More  Developed Countries)</a:t>
            </a:r>
            <a:endParaRPr lang="en-US" b="1">
              <a:latin typeface="Calibri" pitchFamily="34" charset="0"/>
              <a:ea typeface="Calibri" pitchFamily="34" charset="0"/>
              <a:cs typeface="Times New Roman" pitchFamily="18" charset="0"/>
            </a:endParaRPr>
          </a:p>
        </p:txBody>
      </p:sp>
      <p:pic>
        <p:nvPicPr>
          <p:cNvPr id="9228" name="Immagine 8" descr="C:\Users\SERGIO\Downloads\iyoptiny.gif"/>
          <p:cNvPicPr>
            <a:picLocks noChangeAspect="1" noChangeArrowheads="1"/>
          </p:cNvPicPr>
          <p:nvPr/>
        </p:nvPicPr>
        <p:blipFill>
          <a:blip r:embed="rId6" cstate="print"/>
          <a:srcRect/>
          <a:stretch>
            <a:fillRect/>
          </a:stretch>
        </p:blipFill>
        <p:spPr bwMode="auto">
          <a:xfrm>
            <a:off x="571501" y="928688"/>
            <a:ext cx="647700" cy="457200"/>
          </a:xfrm>
          <a:prstGeom prst="rect">
            <a:avLst/>
          </a:prstGeom>
          <a:noFill/>
          <a:ln w="9525">
            <a:noFill/>
            <a:miter lim="800000"/>
            <a:headEnd/>
            <a:tailEnd/>
          </a:ln>
        </p:spPr>
      </p:pic>
      <p:sp>
        <p:nvSpPr>
          <p:cNvPr id="9229" name="Rettangolo 9"/>
          <p:cNvSpPr>
            <a:spLocks noChangeArrowheads="1"/>
          </p:cNvSpPr>
          <p:nvPr/>
        </p:nvSpPr>
        <p:spPr bwMode="auto">
          <a:xfrm>
            <a:off x="1238251" y="857250"/>
            <a:ext cx="6096000" cy="307975"/>
          </a:xfrm>
          <a:prstGeom prst="rect">
            <a:avLst/>
          </a:prstGeom>
          <a:noFill/>
          <a:ln w="9525">
            <a:noFill/>
            <a:miter lim="800000"/>
            <a:headEnd/>
            <a:tailEnd/>
          </a:ln>
        </p:spPr>
        <p:txBody>
          <a:bodyPr>
            <a:spAutoFit/>
          </a:bodyPr>
          <a:lstStyle/>
          <a:p>
            <a:r>
              <a:rPr lang="it-IT" sz="1400" b="1">
                <a:latin typeface="Calibri" pitchFamily="34" charset="0"/>
              </a:rPr>
              <a:t>UNITED</a:t>
            </a:r>
            <a:r>
              <a:rPr lang="it-IT" sz="1000" b="1">
                <a:latin typeface="Calibri" pitchFamily="34" charset="0"/>
              </a:rPr>
              <a:t> </a:t>
            </a:r>
            <a:r>
              <a:rPr lang="it-IT" sz="1400" b="1">
                <a:latin typeface="Calibri" pitchFamily="34" charset="0"/>
              </a:rPr>
              <a:t>NATIONS PROGRAMME ON  AGEING</a:t>
            </a:r>
          </a:p>
        </p:txBody>
      </p:sp>
      <p:sp>
        <p:nvSpPr>
          <p:cNvPr id="14" name="Ovale 13"/>
          <p:cNvSpPr/>
          <p:nvPr/>
        </p:nvSpPr>
        <p:spPr>
          <a:xfrm>
            <a:off x="5524501" y="2000251"/>
            <a:ext cx="952500" cy="1571625"/>
          </a:xfrm>
          <a:prstGeom prst="ellipse">
            <a:avLst/>
          </a:prstGeom>
          <a:solidFill>
            <a:schemeClr val="accent1">
              <a:alpha val="0"/>
            </a:schemeClr>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5" name="Picture 2" descr="C:\Users\SERGIO\Desktop\SANITAAMICA.JPG"/>
          <p:cNvPicPr>
            <a:picLocks noChangeAspect="1" noChangeArrowheads="1"/>
          </p:cNvPicPr>
          <p:nvPr/>
        </p:nvPicPr>
        <p:blipFill>
          <a:blip r:embed="rId7"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1"/>
          <p:cNvSpPr>
            <a:spLocks noGrp="1"/>
          </p:cNvSpPr>
          <p:nvPr>
            <p:ph type="sldNum" sz="quarter" idx="12"/>
          </p:nvPr>
        </p:nvSpPr>
        <p:spPr/>
        <p:txBody>
          <a:bodyPr/>
          <a:lstStyle/>
          <a:p>
            <a:pPr>
              <a:defRPr/>
            </a:pPr>
            <a:fld id="{38F99DED-7368-40F1-A462-47BEE21F790E}" type="slidenum">
              <a:rPr lang="it-IT"/>
              <a:pPr>
                <a:defRPr/>
              </a:pPr>
              <a:t>6</a:t>
            </a:fld>
            <a:endParaRPr lang="it-IT"/>
          </a:p>
        </p:txBody>
      </p:sp>
      <p:sp>
        <p:nvSpPr>
          <p:cNvPr id="10243"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D9BEF9D2-7D96-4CA9-A4D5-3FE5242171A6}" type="slidenum">
              <a:rPr lang="it-IT" sz="1400">
                <a:latin typeface="Calibri" pitchFamily="34" charset="0"/>
              </a:rPr>
              <a:pPr algn="r"/>
              <a:t>6</a:t>
            </a:fld>
            <a:endParaRPr lang="it-IT" sz="1400">
              <a:latin typeface="Calibri" pitchFamily="34" charset="0"/>
            </a:endParaRPr>
          </a:p>
        </p:txBody>
      </p:sp>
      <p:sp>
        <p:nvSpPr>
          <p:cNvPr id="10244"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F1DCCC61-DBEF-4F62-8CFA-B134E26638E3}" type="slidenum">
              <a:rPr lang="it-IT" sz="1400">
                <a:latin typeface="Calibri" pitchFamily="34" charset="0"/>
              </a:rPr>
              <a:pPr algn="r"/>
              <a:t>6</a:t>
            </a:fld>
            <a:endParaRPr lang="it-IT" sz="1400">
              <a:latin typeface="Calibri" pitchFamily="34" charset="0"/>
            </a:endParaRPr>
          </a:p>
        </p:txBody>
      </p:sp>
      <p:sp>
        <p:nvSpPr>
          <p:cNvPr id="10245"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1B56FAA5-1251-4639-AA10-3EA45EA5B8FB}" type="slidenum">
              <a:rPr lang="it-IT" sz="1400">
                <a:latin typeface="Calibri" pitchFamily="34" charset="0"/>
              </a:rPr>
              <a:pPr algn="r"/>
              <a:t>6</a:t>
            </a:fld>
            <a:endParaRPr lang="it-IT" sz="1400">
              <a:latin typeface="Calibri" pitchFamily="34" charset="0"/>
            </a:endParaRPr>
          </a:p>
        </p:txBody>
      </p:sp>
      <p:sp>
        <p:nvSpPr>
          <p:cNvPr id="10246"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FC7174C4-B618-440B-9FEA-9E58315748F5}" type="slidenum">
              <a:rPr lang="it-IT" sz="1400">
                <a:latin typeface="Calibri" pitchFamily="34" charset="0"/>
              </a:rPr>
              <a:pPr algn="r"/>
              <a:t>6</a:t>
            </a:fld>
            <a:endParaRPr lang="it-IT" sz="1400">
              <a:latin typeface="Calibri" pitchFamily="34" charset="0"/>
            </a:endParaRPr>
          </a:p>
        </p:txBody>
      </p:sp>
      <p:sp>
        <p:nvSpPr>
          <p:cNvPr id="10247"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70A464D5-B288-4FFE-9B2C-A6D672682F28}" type="slidenum">
              <a:rPr lang="it-IT" sz="1400">
                <a:latin typeface="Calibri" pitchFamily="34" charset="0"/>
              </a:rPr>
              <a:pPr algn="r"/>
              <a:t>6</a:t>
            </a:fld>
            <a:endParaRPr lang="it-IT" sz="1400">
              <a:latin typeface="Calibri" pitchFamily="34" charset="0"/>
            </a:endParaRPr>
          </a:p>
        </p:txBody>
      </p:sp>
      <p:sp>
        <p:nvSpPr>
          <p:cNvPr id="10248"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989F0FA9-2E44-4B2C-ADDD-FE0D1180BE13}" type="slidenum">
              <a:rPr lang="it-IT" sz="1400">
                <a:latin typeface="Calibri" pitchFamily="34" charset="0"/>
              </a:rPr>
              <a:pPr algn="r"/>
              <a:t>6</a:t>
            </a:fld>
            <a:endParaRPr lang="it-IT" sz="1400">
              <a:latin typeface="Calibri" pitchFamily="34" charset="0"/>
            </a:endParaRPr>
          </a:p>
        </p:txBody>
      </p:sp>
      <p:sp>
        <p:nvSpPr>
          <p:cNvPr id="10249"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BCBBB804-A706-46A1-BFE8-A89CB77FA7F2}" type="slidenum">
              <a:rPr lang="it-IT" sz="1400">
                <a:latin typeface="Calibri" pitchFamily="34" charset="0"/>
              </a:rPr>
              <a:pPr algn="r"/>
              <a:t>6</a:t>
            </a:fld>
            <a:endParaRPr lang="it-IT" sz="1400">
              <a:latin typeface="Calibri" pitchFamily="34" charset="0"/>
            </a:endParaRPr>
          </a:p>
        </p:txBody>
      </p:sp>
      <p:sp>
        <p:nvSpPr>
          <p:cNvPr id="10250" name="Segnaposto numero diapositiva 1"/>
          <p:cNvSpPr txBox="1">
            <a:spLocks/>
          </p:cNvSpPr>
          <p:nvPr/>
        </p:nvSpPr>
        <p:spPr bwMode="auto">
          <a:xfrm>
            <a:off x="8737600" y="6245225"/>
            <a:ext cx="2844800" cy="476250"/>
          </a:xfrm>
          <a:prstGeom prst="rect">
            <a:avLst/>
          </a:prstGeom>
          <a:noFill/>
          <a:ln w="9525">
            <a:noFill/>
            <a:miter lim="800000"/>
            <a:headEnd/>
            <a:tailEnd/>
          </a:ln>
        </p:spPr>
        <p:txBody>
          <a:bodyPr/>
          <a:lstStyle/>
          <a:p>
            <a:pPr algn="r"/>
            <a:fld id="{1C2A567C-F22E-43F9-A6F5-C95F380730DD}" type="slidenum">
              <a:rPr lang="it-IT" sz="1400">
                <a:latin typeface="Calibri" pitchFamily="34" charset="0"/>
              </a:rPr>
              <a:pPr algn="r"/>
              <a:t>6</a:t>
            </a:fld>
            <a:endParaRPr lang="it-IT" sz="1400">
              <a:latin typeface="Calibri" pitchFamily="34" charset="0"/>
            </a:endParaRPr>
          </a:p>
        </p:txBody>
      </p:sp>
      <p:pic>
        <p:nvPicPr>
          <p:cNvPr id="11" name="Picture 2" descr="C:\Users\SERGIO\Desktop\ecm 2010 mgp\BRI005-HELLSGATE2.jpg"/>
          <p:cNvPicPr>
            <a:picLocks noChangeAspect="1" noChangeArrowheads="1"/>
          </p:cNvPicPr>
          <p:nvPr/>
        </p:nvPicPr>
        <p:blipFill>
          <a:blip r:embed="rId3" cstate="print">
            <a:lum bright="38000" contrast="-74000"/>
          </a:blip>
          <a:srcRect/>
          <a:stretch>
            <a:fillRect/>
          </a:stretch>
        </p:blipFill>
        <p:spPr bwMode="auto">
          <a:xfrm>
            <a:off x="0" y="0"/>
            <a:ext cx="12192000" cy="6784824"/>
          </a:xfrm>
          <a:prstGeom prst="rect">
            <a:avLst/>
          </a:prstGeom>
          <a:solidFill>
            <a:schemeClr val="bg1"/>
          </a:solidFill>
          <a:effectLst>
            <a:glow rad="101600">
              <a:schemeClr val="accent4">
                <a:satMod val="175000"/>
                <a:alpha val="40000"/>
              </a:schemeClr>
            </a:glow>
          </a:effectLst>
        </p:spPr>
      </p:pic>
      <p:pic>
        <p:nvPicPr>
          <p:cNvPr id="10252" name="Picture 10"/>
          <p:cNvPicPr>
            <a:picLocks noChangeAspect="1" noChangeArrowheads="1"/>
          </p:cNvPicPr>
          <p:nvPr/>
        </p:nvPicPr>
        <p:blipFill>
          <a:blip r:embed="rId4" cstate="print"/>
          <a:srcRect/>
          <a:stretch>
            <a:fillRect/>
          </a:stretch>
        </p:blipFill>
        <p:spPr bwMode="auto">
          <a:xfrm>
            <a:off x="1" y="1"/>
            <a:ext cx="2190751" cy="714375"/>
          </a:xfrm>
          <a:prstGeom prst="rect">
            <a:avLst/>
          </a:prstGeom>
          <a:solidFill>
            <a:schemeClr val="accent1">
              <a:alpha val="3137"/>
            </a:schemeClr>
          </a:solidFill>
          <a:ln w="9525">
            <a:noFill/>
            <a:miter lim="800000"/>
            <a:headEnd/>
            <a:tailEnd/>
          </a:ln>
        </p:spPr>
      </p:pic>
      <p:sp>
        <p:nvSpPr>
          <p:cNvPr id="10255" name="CasellaDiTesto 14"/>
          <p:cNvSpPr txBox="1">
            <a:spLocks noChangeArrowheads="1"/>
          </p:cNvSpPr>
          <p:nvPr/>
        </p:nvSpPr>
        <p:spPr bwMode="auto">
          <a:xfrm>
            <a:off x="1905000" y="5786438"/>
            <a:ext cx="9810751" cy="646112"/>
          </a:xfrm>
          <a:prstGeom prst="rect">
            <a:avLst/>
          </a:prstGeom>
          <a:noFill/>
          <a:ln w="9525">
            <a:noFill/>
            <a:miter lim="800000"/>
            <a:headEnd/>
            <a:tailEnd/>
          </a:ln>
        </p:spPr>
        <p:txBody>
          <a:bodyPr>
            <a:spAutoFit/>
          </a:bodyPr>
          <a:lstStyle/>
          <a:p>
            <a:r>
              <a:rPr lang="it-IT" sz="1200" b="1">
                <a:latin typeface="Calibri" pitchFamily="34" charset="0"/>
              </a:rPr>
              <a:t>Fonti</a:t>
            </a:r>
          </a:p>
          <a:p>
            <a:r>
              <a:rPr lang="it-IT" sz="1200" b="1">
                <a:latin typeface="Calibri" pitchFamily="34" charset="0"/>
              </a:rPr>
              <a:t> Istat, Popolazione residente comunale per sesso, anno di nascita e stato civile (Posas)</a:t>
            </a:r>
          </a:p>
          <a:p>
            <a:r>
              <a:rPr lang="it-IT" sz="1200" b="1">
                <a:latin typeface="Calibri" pitchFamily="34" charset="0"/>
              </a:rPr>
              <a:t> Eurostat, Demography</a:t>
            </a:r>
          </a:p>
        </p:txBody>
      </p:sp>
      <p:sp>
        <p:nvSpPr>
          <p:cNvPr id="17" name="CasellaDiTesto 16"/>
          <p:cNvSpPr txBox="1"/>
          <p:nvPr/>
        </p:nvSpPr>
        <p:spPr>
          <a:xfrm>
            <a:off x="762001" y="1143000"/>
            <a:ext cx="10477500" cy="5386388"/>
          </a:xfrm>
          <a:prstGeom prst="rect">
            <a:avLst/>
          </a:prstGeom>
          <a:noFill/>
        </p:spPr>
        <p:txBody>
          <a:bodyPr>
            <a:spAutoFit/>
          </a:bodyPr>
          <a:lstStyle/>
          <a:p>
            <a:pPr algn="ctr" fontAlgn="auto">
              <a:spcBef>
                <a:spcPts val="0"/>
              </a:spcBef>
              <a:spcAft>
                <a:spcPts val="0"/>
              </a:spcAft>
              <a:defRPr/>
            </a:pPr>
            <a:r>
              <a:rPr lang="it-IT" sz="3200" b="1" dirty="0">
                <a:solidFill>
                  <a:srgbClr val="FF0000"/>
                </a:solidFill>
                <a:latin typeface="+mn-lt"/>
                <a:cs typeface="+mn-cs"/>
              </a:rPr>
              <a:t>INDICE </a:t>
            </a:r>
            <a:r>
              <a:rPr lang="it-IT" sz="3200" b="1" dirty="0" err="1">
                <a:solidFill>
                  <a:srgbClr val="FF0000"/>
                </a:solidFill>
                <a:latin typeface="+mn-lt"/>
                <a:cs typeface="+mn-cs"/>
              </a:rPr>
              <a:t>DI</a:t>
            </a:r>
            <a:r>
              <a:rPr lang="it-IT" sz="3200" b="1" dirty="0">
                <a:solidFill>
                  <a:srgbClr val="FF0000"/>
                </a:solidFill>
                <a:latin typeface="+mn-lt"/>
                <a:cs typeface="+mn-cs"/>
              </a:rPr>
              <a:t> VECCHIAIA IN EUROPA</a:t>
            </a:r>
          </a:p>
          <a:p>
            <a:pPr algn="ctr" fontAlgn="auto">
              <a:spcBef>
                <a:spcPts val="0"/>
              </a:spcBef>
              <a:spcAft>
                <a:spcPts val="0"/>
              </a:spcAft>
              <a:defRPr/>
            </a:pPr>
            <a:r>
              <a:rPr lang="it-IT" sz="2000" b="1" dirty="0">
                <a:solidFill>
                  <a:srgbClr val="FF0000"/>
                </a:solidFill>
                <a:latin typeface="+mn-lt"/>
                <a:cs typeface="+mn-cs"/>
              </a:rPr>
              <a:t>( RAPPORTO % TRA </a:t>
            </a:r>
            <a:r>
              <a:rPr lang="it-IT" sz="2000" b="1" dirty="0" err="1">
                <a:solidFill>
                  <a:srgbClr val="FF0000"/>
                </a:solidFill>
                <a:latin typeface="+mn-lt"/>
                <a:cs typeface="+mn-cs"/>
              </a:rPr>
              <a:t>N°</a:t>
            </a:r>
            <a:r>
              <a:rPr lang="it-IT" sz="2000" b="1" dirty="0">
                <a:solidFill>
                  <a:srgbClr val="FF0000"/>
                </a:solidFill>
                <a:latin typeface="+mn-lt"/>
                <a:cs typeface="+mn-cs"/>
              </a:rPr>
              <a:t> ULTRA 65 ENNI E GIOVANI &lt; 14 ANNI)</a:t>
            </a:r>
          </a:p>
          <a:p>
            <a:pPr algn="ctr" fontAlgn="auto">
              <a:spcBef>
                <a:spcPts val="0"/>
              </a:spcBef>
              <a:spcAft>
                <a:spcPts val="0"/>
              </a:spcAft>
              <a:defRPr/>
            </a:pPr>
            <a:endParaRPr lang="it-IT" sz="3200" b="1" dirty="0">
              <a:solidFill>
                <a:srgbClr val="FF0000"/>
              </a:solidFill>
              <a:latin typeface="+mn-lt"/>
              <a:cs typeface="+mn-cs"/>
            </a:endParaRPr>
          </a:p>
          <a:p>
            <a:pPr marL="457200" indent="-457200" algn="just" fontAlgn="auto">
              <a:spcBef>
                <a:spcPts val="0"/>
              </a:spcBef>
              <a:spcAft>
                <a:spcPts val="0"/>
              </a:spcAft>
              <a:buFont typeface="+mj-lt"/>
              <a:buAutoNum type="arabicPeriod"/>
              <a:defRPr/>
            </a:pPr>
            <a:r>
              <a:rPr lang="it-IT" sz="2400" b="1" dirty="0">
                <a:solidFill>
                  <a:srgbClr val="FFFF00"/>
                </a:solidFill>
                <a:latin typeface="+mn-lt"/>
                <a:cs typeface="+mn-cs"/>
              </a:rPr>
              <a:t>GERMANIA   		146,4</a:t>
            </a:r>
          </a:p>
          <a:p>
            <a:pPr marL="457200" indent="-457200" algn="just" fontAlgn="auto">
              <a:spcBef>
                <a:spcPts val="0"/>
              </a:spcBef>
              <a:spcAft>
                <a:spcPts val="0"/>
              </a:spcAft>
              <a:buFont typeface="+mj-lt"/>
              <a:buAutoNum type="arabicPeriod"/>
              <a:defRPr/>
            </a:pPr>
            <a:r>
              <a:rPr lang="it-IT" sz="2400" b="1" dirty="0">
                <a:solidFill>
                  <a:srgbClr val="00B050"/>
                </a:solidFill>
                <a:latin typeface="+mn-lt"/>
                <a:cs typeface="+mn-cs"/>
              </a:rPr>
              <a:t>IT</a:t>
            </a:r>
            <a:r>
              <a:rPr lang="it-IT" sz="2400" b="1" dirty="0">
                <a:solidFill>
                  <a:schemeClr val="bg1"/>
                </a:solidFill>
                <a:latin typeface="+mn-lt"/>
                <a:cs typeface="+mn-cs"/>
              </a:rPr>
              <a:t>AL</a:t>
            </a:r>
            <a:r>
              <a:rPr lang="it-IT" sz="2400" b="1" dirty="0">
                <a:solidFill>
                  <a:srgbClr val="FF0000"/>
                </a:solidFill>
                <a:latin typeface="+mn-lt"/>
                <a:cs typeface="+mn-cs"/>
              </a:rPr>
              <a:t>IA</a:t>
            </a:r>
            <a:r>
              <a:rPr lang="it-IT" sz="2400" b="1" dirty="0">
                <a:latin typeface="+mn-lt"/>
                <a:cs typeface="+mn-cs"/>
              </a:rPr>
              <a:t> 			142,8</a:t>
            </a:r>
          </a:p>
          <a:p>
            <a:pPr marL="457200" indent="-457200" algn="just" fontAlgn="auto">
              <a:spcBef>
                <a:spcPts val="0"/>
              </a:spcBef>
              <a:spcAft>
                <a:spcPts val="0"/>
              </a:spcAft>
              <a:buFont typeface="+mj-lt"/>
              <a:buAutoNum type="arabicPeriod"/>
              <a:defRPr/>
            </a:pPr>
            <a:r>
              <a:rPr lang="it-IT" sz="2400" b="1" dirty="0">
                <a:latin typeface="+mn-lt"/>
                <a:cs typeface="+mn-cs"/>
              </a:rPr>
              <a:t>GRECIA, BULGARIA  	130</a:t>
            </a:r>
          </a:p>
          <a:p>
            <a:pPr algn="just" fontAlgn="auto">
              <a:spcBef>
                <a:spcPts val="0"/>
              </a:spcBef>
              <a:spcAft>
                <a:spcPts val="0"/>
              </a:spcAft>
              <a:defRPr/>
            </a:pPr>
            <a:endParaRPr lang="it-IT" sz="2400" b="1" dirty="0">
              <a:latin typeface="+mn-lt"/>
              <a:cs typeface="+mn-cs"/>
            </a:endParaRPr>
          </a:p>
          <a:p>
            <a:pPr algn="just" fontAlgn="auto">
              <a:spcBef>
                <a:spcPts val="0"/>
              </a:spcBef>
              <a:spcAft>
                <a:spcPts val="0"/>
              </a:spcAft>
              <a:defRPr/>
            </a:pPr>
            <a:r>
              <a:rPr lang="it-IT" sz="2400" b="1" dirty="0">
                <a:latin typeface="+mn-lt"/>
                <a:cs typeface="+mn-cs"/>
              </a:rPr>
              <a:t>REGNO UNITO 		 91,7</a:t>
            </a:r>
          </a:p>
          <a:p>
            <a:pPr algn="just" fontAlgn="auto">
              <a:spcBef>
                <a:spcPts val="0"/>
              </a:spcBef>
              <a:spcAft>
                <a:spcPts val="0"/>
              </a:spcAft>
              <a:defRPr/>
            </a:pPr>
            <a:r>
              <a:rPr lang="it-IT" sz="2400" b="1" dirty="0">
                <a:latin typeface="+mn-lt"/>
                <a:cs typeface="+mn-cs"/>
              </a:rPr>
              <a:t>FRANCIA 			87,9</a:t>
            </a:r>
          </a:p>
          <a:p>
            <a:pPr algn="just" fontAlgn="auto">
              <a:spcBef>
                <a:spcPts val="0"/>
              </a:spcBef>
              <a:spcAft>
                <a:spcPts val="0"/>
              </a:spcAft>
              <a:defRPr/>
            </a:pPr>
            <a:r>
              <a:rPr lang="it-IT" sz="2400" b="1" dirty="0">
                <a:latin typeface="+mn-lt"/>
                <a:cs typeface="+mn-cs"/>
              </a:rPr>
              <a:t>POLONIA 			87</a:t>
            </a:r>
          </a:p>
          <a:p>
            <a:pPr algn="just" fontAlgn="auto">
              <a:spcBef>
                <a:spcPts val="0"/>
              </a:spcBef>
              <a:spcAft>
                <a:spcPts val="0"/>
              </a:spcAft>
              <a:defRPr/>
            </a:pPr>
            <a:r>
              <a:rPr lang="it-IT" sz="2400" b="1" dirty="0">
                <a:solidFill>
                  <a:srgbClr val="FFFF00"/>
                </a:solidFill>
                <a:latin typeface="+mn-lt"/>
                <a:cs typeface="+mn-cs"/>
              </a:rPr>
              <a:t>IRLANDA 			52,9</a:t>
            </a:r>
          </a:p>
          <a:p>
            <a:pPr algn="just" fontAlgn="auto">
              <a:spcBef>
                <a:spcPts val="0"/>
              </a:spcBef>
              <a:spcAft>
                <a:spcPts val="0"/>
              </a:spcAft>
              <a:defRPr/>
            </a:pPr>
            <a:r>
              <a:rPr lang="it-IT" sz="2400" b="1" dirty="0">
                <a:solidFill>
                  <a:srgbClr val="FF3300"/>
                </a:solidFill>
                <a:latin typeface="+mn-lt"/>
                <a:cs typeface="+mn-cs"/>
              </a:rPr>
              <a:t>VALORE MEDIO UE27: 	108,6</a:t>
            </a:r>
          </a:p>
          <a:p>
            <a:pPr algn="ctr" fontAlgn="auto">
              <a:spcBef>
                <a:spcPts val="0"/>
              </a:spcBef>
              <a:spcAft>
                <a:spcPts val="0"/>
              </a:spcAft>
              <a:defRPr/>
            </a:pPr>
            <a:endParaRPr lang="it-IT" sz="3200" b="1" dirty="0">
              <a:solidFill>
                <a:srgbClr val="FF0000"/>
              </a:solidFill>
              <a:latin typeface="+mn-lt"/>
              <a:cs typeface="+mn-cs"/>
            </a:endParaRPr>
          </a:p>
        </p:txBody>
      </p:sp>
      <p:pic>
        <p:nvPicPr>
          <p:cNvPr id="18" name="Picture 2" descr="C:\Users\SERGIO\Desktop\SANITAAMICA.JPG"/>
          <p:cNvPicPr>
            <a:picLocks noChangeAspect="1" noChangeArrowheads="1"/>
          </p:cNvPicPr>
          <p:nvPr/>
        </p:nvPicPr>
        <p:blipFill>
          <a:blip r:embed="rId5" cstate="print"/>
          <a:srcRect/>
          <a:stretch>
            <a:fillRect/>
          </a:stretch>
        </p:blipFill>
        <p:spPr bwMode="auto">
          <a:xfrm>
            <a:off x="10757072" y="232489"/>
            <a:ext cx="1221413" cy="871097"/>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CasellaDiTesto 3"/>
          <p:cNvSpPr txBox="1"/>
          <p:nvPr/>
        </p:nvSpPr>
        <p:spPr>
          <a:xfrm>
            <a:off x="1555531" y="1439917"/>
            <a:ext cx="8828690" cy="4401205"/>
          </a:xfrm>
          <a:prstGeom prst="rect">
            <a:avLst/>
          </a:prstGeom>
          <a:noFill/>
        </p:spPr>
        <p:txBody>
          <a:bodyPr wrap="square" rtlCol="0">
            <a:spAutoFit/>
          </a:bodyPr>
          <a:lstStyle/>
          <a:p>
            <a:pPr algn="just"/>
            <a:r>
              <a:rPr lang="it-IT" sz="2800" b="1" dirty="0" smtClean="0"/>
              <a:t>QUESTA EVOLUZIONE DEMOGRAFICA PONE MOLTE QUESTIONI IMPORTANTI IN RELAZIONE ALLA SOSTENIBILITA’DEI SISTEMI SOCIO SANITARI CHE DEVONO FAR FRONTE AD UN AUMENTO DELLE RICHIESTE </a:t>
            </a:r>
            <a:r>
              <a:rPr lang="it-IT" sz="2800" b="1" dirty="0" err="1" smtClean="0"/>
              <a:t>DI</a:t>
            </a:r>
            <a:r>
              <a:rPr lang="it-IT" sz="2800" b="1" dirty="0" smtClean="0"/>
              <a:t> SERVIZI E PRESTAZIONI </a:t>
            </a:r>
            <a:r>
              <a:rPr lang="it-IT" sz="2800" b="1" dirty="0" err="1" smtClean="0"/>
              <a:t>DI</a:t>
            </a:r>
            <a:r>
              <a:rPr lang="it-IT" sz="2800" b="1" dirty="0" smtClean="0"/>
              <a:t> CURA, SOPRATTUTTO </a:t>
            </a:r>
            <a:r>
              <a:rPr lang="it-IT" sz="2800" b="1" dirty="0" err="1" smtClean="0"/>
              <a:t>DI</a:t>
            </a:r>
            <a:r>
              <a:rPr lang="it-IT" sz="2800" b="1" dirty="0" smtClean="0"/>
              <a:t> “ LONG TERM CARE” O ASSISTENZA CONTINUATIVA LEGATI ALLE CONDIZIONI </a:t>
            </a:r>
            <a:r>
              <a:rPr lang="it-IT" sz="2800" b="1" dirty="0" err="1" smtClean="0"/>
              <a:t>DI</a:t>
            </a:r>
            <a:r>
              <a:rPr lang="it-IT" sz="2800" b="1" dirty="0" smtClean="0"/>
              <a:t> DISABILITA’ , CHE IN ITALIA INTERESSA OLTRE 2,6 MILIONI </a:t>
            </a:r>
            <a:r>
              <a:rPr lang="it-IT" sz="2800" b="1" dirty="0" err="1" smtClean="0"/>
              <a:t>DI</a:t>
            </a:r>
            <a:r>
              <a:rPr lang="it-IT" sz="2800" b="1" dirty="0" smtClean="0"/>
              <a:t> PERSONE , CHE PER CIRCA L’80% HANNO PIU’ </a:t>
            </a:r>
            <a:r>
              <a:rPr lang="it-IT" sz="2800" b="1" dirty="0" err="1" smtClean="0"/>
              <a:t>DI</a:t>
            </a:r>
            <a:r>
              <a:rPr lang="it-IT" sz="2800" b="1" dirty="0" smtClean="0"/>
              <a:t> 65 </a:t>
            </a:r>
            <a:r>
              <a:rPr lang="it-IT" sz="2800" b="1" dirty="0" err="1" smtClean="0"/>
              <a:t>ANNI…DOPO</a:t>
            </a:r>
            <a:r>
              <a:rPr lang="it-IT" sz="2800" b="1" dirty="0" smtClean="0"/>
              <a:t> GLI 80 ANNI IL 44 % DELLA POPOLAZIONE NON HA AUTONOMIA FUNZIONALE</a:t>
            </a:r>
            <a:endParaRPr lang="it-IT" sz="2800" b="1"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CasellaDiTesto 3"/>
          <p:cNvSpPr txBox="1"/>
          <p:nvPr/>
        </p:nvSpPr>
        <p:spPr>
          <a:xfrm>
            <a:off x="1334814" y="998483"/>
            <a:ext cx="8933793" cy="6001643"/>
          </a:xfrm>
          <a:prstGeom prst="rect">
            <a:avLst/>
          </a:prstGeom>
          <a:noFill/>
        </p:spPr>
        <p:txBody>
          <a:bodyPr wrap="square" rtlCol="0">
            <a:spAutoFit/>
          </a:bodyPr>
          <a:lstStyle/>
          <a:p>
            <a:pPr algn="just"/>
            <a:r>
              <a:rPr lang="it-IT" sz="2400" b="1" dirty="0" smtClean="0"/>
              <a:t>MA NON ESISTE SOLO IL </a:t>
            </a:r>
            <a:r>
              <a:rPr lang="it-IT" sz="2400" b="1" dirty="0" err="1" smtClean="0"/>
              <a:t>MALATO…</a:t>
            </a:r>
            <a:r>
              <a:rPr lang="it-IT" sz="2400" b="1" dirty="0" smtClean="0"/>
              <a:t>. ESISTE ANCHE LA SUA FAMIGLIA ED IL “CAREGIVER”:</a:t>
            </a:r>
          </a:p>
          <a:p>
            <a:pPr algn="just"/>
            <a:r>
              <a:rPr lang="it-IT" sz="2400" b="1" dirty="0" smtClean="0"/>
              <a:t>GLI ASPETTI PIU’ EVIDENTI DEL PROBLEMA RIGUARDANO </a:t>
            </a:r>
          </a:p>
          <a:p>
            <a:pPr algn="just"/>
            <a:r>
              <a:rPr lang="it-IT" sz="2400" b="1" dirty="0" smtClean="0"/>
              <a:t> IL CARICO ASSISTENZIALE E LA SITUAZIONE </a:t>
            </a:r>
            <a:r>
              <a:rPr lang="it-IT" sz="2400" b="1" dirty="0" err="1" smtClean="0"/>
              <a:t>DI</a:t>
            </a:r>
            <a:r>
              <a:rPr lang="it-IT" sz="2400" b="1" dirty="0" smtClean="0"/>
              <a:t> DISAGIO CHE VIVONO I  MALATI E LA  FAMIGLIA , CON RIFERIMENTO ALLO SVOLGIMENTO </a:t>
            </a:r>
            <a:r>
              <a:rPr lang="it-IT" sz="2400" b="1" dirty="0" err="1" smtClean="0"/>
              <a:t>DI</a:t>
            </a:r>
            <a:r>
              <a:rPr lang="it-IT" sz="2400" b="1" dirty="0" smtClean="0"/>
              <a:t> COMPITI </a:t>
            </a:r>
            <a:r>
              <a:rPr lang="it-IT" sz="2400" b="1" dirty="0" err="1" smtClean="0"/>
              <a:t>DI</a:t>
            </a:r>
            <a:r>
              <a:rPr lang="it-IT" sz="2400" b="1" dirty="0" smtClean="0"/>
              <a:t> CURA GRAVOSI , ALLA NECESSITA’ </a:t>
            </a:r>
            <a:r>
              <a:rPr lang="it-IT" sz="2400" b="1" dirty="0" err="1" smtClean="0"/>
              <a:t>DI</a:t>
            </a:r>
            <a:r>
              <a:rPr lang="it-IT" sz="2400" b="1" dirty="0" smtClean="0"/>
              <a:t> INTERVENTI SOCIO SANITARI ED AGLI INVESTIMENTI NECESSARI PER CONSENTIRE ALLA PERSONA </a:t>
            </a:r>
            <a:r>
              <a:rPr lang="it-IT" sz="2400" b="1" dirty="0" err="1" smtClean="0"/>
              <a:t>DI</a:t>
            </a:r>
            <a:r>
              <a:rPr lang="it-IT" sz="2400" b="1" dirty="0" smtClean="0"/>
              <a:t> RIMANERE NEL CONTESTO </a:t>
            </a:r>
            <a:r>
              <a:rPr lang="it-IT" sz="2400" b="1" dirty="0" err="1" smtClean="0"/>
              <a:t>DI</a:t>
            </a:r>
            <a:r>
              <a:rPr lang="it-IT" sz="2400" b="1" dirty="0" smtClean="0"/>
              <a:t> CURA A LUI “PROPRIO” IL PIU’ A LUNGO POSSIBILE, A CIO’ SI AGGIUNGE LA DIFFICILE CONDIZIONE CHE VIVONO I CONTESTI FAMILIARI, SPESSO CON DIFFICILE CONCILIAZIONE TRA I TEMPI </a:t>
            </a:r>
            <a:r>
              <a:rPr lang="it-IT" sz="2400" b="1" dirty="0" err="1" smtClean="0"/>
              <a:t>DI</a:t>
            </a:r>
            <a:r>
              <a:rPr lang="it-IT" sz="2400" b="1" dirty="0" smtClean="0"/>
              <a:t> CURA E </a:t>
            </a:r>
            <a:r>
              <a:rPr lang="it-IT" sz="2400" b="1" dirty="0" err="1" smtClean="0"/>
              <a:t>DI</a:t>
            </a:r>
            <a:r>
              <a:rPr lang="it-IT" sz="2400" b="1" dirty="0" smtClean="0"/>
              <a:t> LAVORO, CON L’AUMENTO DEI TASSI </a:t>
            </a:r>
            <a:r>
              <a:rPr lang="it-IT" sz="2400" b="1" dirty="0" err="1" smtClean="0"/>
              <a:t>DI</a:t>
            </a:r>
            <a:r>
              <a:rPr lang="it-IT" sz="2400" b="1" dirty="0" smtClean="0"/>
              <a:t> OCCUPAZIONE FEMMINILE ED IL MODIFICARSI DELLA STRUTTURA DELLE FAMIGLIE, CHE PROSPETTA NEL MEDIO TERMINE UNA DIMINUZIONE DELLE RISORSE </a:t>
            </a:r>
            <a:r>
              <a:rPr lang="it-IT" sz="2400" b="1" dirty="0" err="1" smtClean="0"/>
              <a:t>DI</a:t>
            </a:r>
            <a:r>
              <a:rPr lang="it-IT" sz="2400" b="1" dirty="0" smtClean="0"/>
              <a:t> CURA INFORMALI DISPONIBILI</a:t>
            </a:r>
          </a:p>
          <a:p>
            <a:pPr algn="just"/>
            <a:endParaRPr lang="it-IT" sz="2400"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ERGIO\Desktop\azienda-ospedaliera-terni.jpg"/>
          <p:cNvPicPr>
            <a:picLocks noChangeAspect="1" noChangeArrowheads="1"/>
          </p:cNvPicPr>
          <p:nvPr/>
        </p:nvPicPr>
        <p:blipFill>
          <a:blip r:embed="rId2" cstate="print"/>
          <a:srcRect/>
          <a:stretch>
            <a:fillRect/>
          </a:stretch>
        </p:blipFill>
        <p:spPr bwMode="auto">
          <a:xfrm>
            <a:off x="157654" y="192536"/>
            <a:ext cx="1450428" cy="545096"/>
          </a:xfrm>
          <a:prstGeom prst="rect">
            <a:avLst/>
          </a:prstGeom>
          <a:noFill/>
        </p:spPr>
      </p:pic>
      <p:pic>
        <p:nvPicPr>
          <p:cNvPr id="3" name="Picture 2" descr="C:\Users\SERGIO\Desktop\SANITAAMICA.JPG"/>
          <p:cNvPicPr>
            <a:picLocks noChangeAspect="1" noChangeArrowheads="1"/>
          </p:cNvPicPr>
          <p:nvPr/>
        </p:nvPicPr>
        <p:blipFill>
          <a:blip r:embed="rId3" cstate="print"/>
          <a:srcRect/>
          <a:stretch>
            <a:fillRect/>
          </a:stretch>
        </p:blipFill>
        <p:spPr bwMode="auto">
          <a:xfrm>
            <a:off x="10757072" y="232489"/>
            <a:ext cx="1221413" cy="871097"/>
          </a:xfrm>
          <a:prstGeom prst="rect">
            <a:avLst/>
          </a:prstGeom>
          <a:noFill/>
        </p:spPr>
      </p:pic>
      <p:sp>
        <p:nvSpPr>
          <p:cNvPr id="4" name="CasellaDiTesto 3"/>
          <p:cNvSpPr txBox="1"/>
          <p:nvPr/>
        </p:nvSpPr>
        <p:spPr>
          <a:xfrm>
            <a:off x="1807779" y="2017986"/>
            <a:ext cx="8092966" cy="3108543"/>
          </a:xfrm>
          <a:prstGeom prst="rect">
            <a:avLst/>
          </a:prstGeom>
          <a:noFill/>
        </p:spPr>
        <p:txBody>
          <a:bodyPr wrap="square" rtlCol="0">
            <a:spAutoFit/>
          </a:bodyPr>
          <a:lstStyle/>
          <a:p>
            <a:pPr algn="just"/>
            <a:r>
              <a:rPr lang="it-IT" sz="2800" b="1" dirty="0" smtClean="0">
                <a:solidFill>
                  <a:srgbClr val="FF0000"/>
                </a:solidFill>
              </a:rPr>
              <a:t>L’INVECCHIAMENTO DELLA POPOLAZIONE STA DIVENTANDO SEMPRE PIU’ UN TEMA IN PRIMO PIANO  DELLE POLITICHE SANITARIE NAZIONALI ED INTERNAZIONALI, E RISULTA FONDAMENTALE COGLIERE LE OPPORTUNITA’ E LE SFIDE </a:t>
            </a:r>
            <a:r>
              <a:rPr lang="it-IT" sz="2800" b="1" dirty="0" err="1" smtClean="0">
                <a:solidFill>
                  <a:srgbClr val="FF0000"/>
                </a:solidFill>
              </a:rPr>
              <a:t>DI</a:t>
            </a:r>
            <a:r>
              <a:rPr lang="it-IT" sz="2800" b="1" dirty="0" smtClean="0">
                <a:solidFill>
                  <a:srgbClr val="FF0000"/>
                </a:solidFill>
              </a:rPr>
              <a:t> QUESTA TRASFORMAZIONE SOCIALE, RIVEDENDO MODELLI CULTURALI, SOCIALI ED ECONOMICI</a:t>
            </a:r>
            <a:endParaRPr lang="it-IT" sz="28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1769</Words>
  <Application>Microsoft Office PowerPoint</Application>
  <PresentationFormat>Widescreen</PresentationFormat>
  <Paragraphs>220</Paragraphs>
  <Slides>42</Slides>
  <Notes>9</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42</vt:i4>
      </vt:variant>
    </vt:vector>
  </HeadingPairs>
  <TitlesOfParts>
    <vt:vector size="56" baseType="lpstr">
      <vt:lpstr>Arial</vt:lpstr>
      <vt:lpstr>Arial Narrow</vt:lpstr>
      <vt:lpstr>Calibri</vt:lpstr>
      <vt:lpstr>Calibri Light</vt:lpstr>
      <vt:lpstr>Comic Sans MS</vt:lpstr>
      <vt:lpstr>Garamond</vt:lpstr>
      <vt:lpstr>Informal Roman</vt:lpstr>
      <vt:lpstr>Symbol</vt:lpstr>
      <vt:lpstr>Times New Roman</vt:lpstr>
      <vt:lpstr>Verdana</vt:lpstr>
      <vt:lpstr>Wingdings</vt:lpstr>
      <vt:lpstr>Tema di Office</vt:lpstr>
      <vt:lpstr>1_Tema di Office</vt:lpstr>
      <vt:lpstr>Flusso</vt:lpstr>
      <vt:lpstr>DR. SERGIO  CATANZANI SSD GERIATRIA – AZIENDA OSPEDALIERA S.MARIA   TERNI DIRETTORE: DR.SSA MARIA GRAZIA PROIETTI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IN CONCLUSIONE:   La Cura ed il Sistema di cura sono il risultato della integrazione che non puo’ prescindere dalla comunicazione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 catanzani</dc:creator>
  <cp:lastModifiedBy>sergio catanzani</cp:lastModifiedBy>
  <cp:revision>57</cp:revision>
  <dcterms:created xsi:type="dcterms:W3CDTF">2014-09-18T13:13:46Z</dcterms:created>
  <dcterms:modified xsi:type="dcterms:W3CDTF">2014-10-22T06:39:56Z</dcterms:modified>
</cp:coreProperties>
</file>